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7"/>
  </p:notesMasterIdLst>
  <p:sldIdLst>
    <p:sldId id="295" r:id="rId5"/>
    <p:sldId id="283" r:id="rId6"/>
    <p:sldId id="297" r:id="rId7"/>
    <p:sldId id="635" r:id="rId8"/>
    <p:sldId id="1070" r:id="rId9"/>
    <p:sldId id="636" r:id="rId10"/>
    <p:sldId id="631" r:id="rId11"/>
    <p:sldId id="638" r:id="rId12"/>
    <p:sldId id="300" r:id="rId13"/>
    <p:sldId id="640" r:id="rId14"/>
    <p:sldId id="639" r:id="rId15"/>
    <p:sldId id="642" r:id="rId16"/>
    <p:sldId id="641" r:id="rId17"/>
    <p:sldId id="643" r:id="rId18"/>
    <p:sldId id="645" r:id="rId19"/>
    <p:sldId id="644" r:id="rId20"/>
    <p:sldId id="637" r:id="rId21"/>
    <p:sldId id="648" r:id="rId22"/>
    <p:sldId id="649" r:id="rId23"/>
    <p:sldId id="650" r:id="rId24"/>
    <p:sldId id="303" r:id="rId25"/>
    <p:sldId id="299" r:id="rId26"/>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FF1EB"/>
    <a:srgbClr val="0C49E0"/>
    <a:srgbClr val="BE2834"/>
    <a:srgbClr val="6FF7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38" autoAdjust="0"/>
    <p:restoredTop sz="80816" autoAdjust="0"/>
  </p:normalViewPr>
  <p:slideViewPr>
    <p:cSldViewPr snapToGrid="0">
      <p:cViewPr varScale="1">
        <p:scale>
          <a:sx n="130" d="100"/>
          <a:sy n="130" d="100"/>
        </p:scale>
        <p:origin x="1356" y="7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g>
</file>

<file path=ppt/media/image10.png>
</file>

<file path=ppt/media/image11.png>
</file>

<file path=ppt/media/image12.jpeg>
</file>

<file path=ppt/media/image2.png>
</file>

<file path=ppt/media/image3.jpeg>
</file>

<file path=ppt/media/image4.jpeg>
</file>

<file path=ppt/media/image5.pn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60410C5D-EFA8-4E5F-B3E8-14958F5B9CBA}" type="datetimeFigureOut">
              <a:rPr lang="en-US" smtClean="0"/>
              <a:t>3/3/2025</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E55DEEBF-2505-4DC8-86E0-258042D38081}" type="slidenum">
              <a:rPr lang="en-US" smtClean="0"/>
              <a:t>‹#›</a:t>
            </a:fld>
            <a:endParaRPr lang="en-US"/>
          </a:p>
        </p:txBody>
      </p:sp>
    </p:spTree>
    <p:extLst>
      <p:ext uri="{BB962C8B-B14F-4D97-AF65-F5344CB8AC3E}">
        <p14:creationId xmlns:p14="http://schemas.microsoft.com/office/powerpoint/2010/main" val="2115435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Clade</a:t>
            </a:r>
            <a:r>
              <a:rPr lang="en-US" dirty="0"/>
              <a:t>: height of branch points indicates how similar or different clusters are. Higher branches – greater dissimilarity.</a:t>
            </a:r>
          </a:p>
        </p:txBody>
      </p:sp>
      <p:sp>
        <p:nvSpPr>
          <p:cNvPr id="4" name="Slide Number Placeholder 3"/>
          <p:cNvSpPr>
            <a:spLocks noGrp="1"/>
          </p:cNvSpPr>
          <p:nvPr>
            <p:ph type="sldNum" sz="quarter" idx="5"/>
          </p:nvPr>
        </p:nvSpPr>
        <p:spPr/>
        <p:txBody>
          <a:bodyPr/>
          <a:lstStyle/>
          <a:p>
            <a:fld id="{E55DEEBF-2505-4DC8-86E0-258042D38081}" type="slidenum">
              <a:rPr lang="en-US" smtClean="0"/>
              <a:t>5</a:t>
            </a:fld>
            <a:endParaRPr lang="en-US"/>
          </a:p>
        </p:txBody>
      </p:sp>
    </p:spTree>
    <p:extLst>
      <p:ext uri="{BB962C8B-B14F-4D97-AF65-F5344CB8AC3E}">
        <p14:creationId xmlns:p14="http://schemas.microsoft.com/office/powerpoint/2010/main" val="1532176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i="0" dirty="0">
                <a:solidFill>
                  <a:srgbClr val="333333"/>
                </a:solidFill>
                <a:effectLst/>
                <a:latin typeface="Georgia" panose="02040502050405020303" pitchFamily="18" charset="0"/>
              </a:rPr>
              <a:t>. </a:t>
            </a:r>
          </a:p>
        </p:txBody>
      </p:sp>
    </p:spTree>
    <p:extLst>
      <p:ext uri="{BB962C8B-B14F-4D97-AF65-F5344CB8AC3E}">
        <p14:creationId xmlns:p14="http://schemas.microsoft.com/office/powerpoint/2010/main" val="546320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3993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Ward’s method says that the distance between two clusters, A and B, is how much the sum of squares will increase when we merge them: ∆(A, B) = X </a:t>
            </a:r>
            <a:r>
              <a:rPr lang="en-US" dirty="0" err="1"/>
              <a:t>i∈A∪B</a:t>
            </a:r>
            <a:r>
              <a:rPr lang="en-US" dirty="0"/>
              <a:t> </a:t>
            </a:r>
            <a:r>
              <a:rPr lang="en-US" dirty="0" err="1"/>
              <a:t>k~xi</a:t>
            </a:r>
            <a:r>
              <a:rPr lang="en-US" dirty="0"/>
              <a:t> − ~</a:t>
            </a:r>
            <a:r>
              <a:rPr lang="en-US" dirty="0" err="1"/>
              <a:t>mA∪Bk</a:t>
            </a:r>
            <a:r>
              <a:rPr lang="en-US" dirty="0"/>
              <a:t> 2 − X </a:t>
            </a:r>
            <a:r>
              <a:rPr lang="en-US" dirty="0" err="1"/>
              <a:t>i∈A</a:t>
            </a:r>
            <a:r>
              <a:rPr lang="en-US" dirty="0"/>
              <a:t> </a:t>
            </a:r>
            <a:r>
              <a:rPr lang="en-US" dirty="0" err="1"/>
              <a:t>k~xi</a:t>
            </a:r>
            <a:r>
              <a:rPr lang="en-US" dirty="0"/>
              <a:t> − ~</a:t>
            </a:r>
            <a:r>
              <a:rPr lang="en-US" dirty="0" err="1"/>
              <a:t>mAk</a:t>
            </a:r>
            <a:r>
              <a:rPr lang="en-US" dirty="0"/>
              <a:t> 2 − X </a:t>
            </a:r>
            <a:r>
              <a:rPr lang="en-US" dirty="0" err="1"/>
              <a:t>i∈B</a:t>
            </a:r>
            <a:r>
              <a:rPr lang="en-US" dirty="0"/>
              <a:t> </a:t>
            </a:r>
            <a:r>
              <a:rPr lang="en-US" dirty="0" err="1"/>
              <a:t>k~xi</a:t>
            </a:r>
            <a:r>
              <a:rPr lang="en-US" dirty="0"/>
              <a:t> − ~</a:t>
            </a:r>
            <a:r>
              <a:rPr lang="en-US" dirty="0" err="1"/>
              <a:t>mBk</a:t>
            </a:r>
            <a:r>
              <a:rPr lang="en-US" dirty="0"/>
              <a:t> 2 (2) = </a:t>
            </a:r>
            <a:r>
              <a:rPr lang="en-US" dirty="0" err="1"/>
              <a:t>nAnB</a:t>
            </a:r>
            <a:r>
              <a:rPr lang="en-US" dirty="0"/>
              <a:t> </a:t>
            </a:r>
            <a:r>
              <a:rPr lang="en-US" dirty="0" err="1"/>
              <a:t>nA</a:t>
            </a:r>
            <a:r>
              <a:rPr lang="en-US" dirty="0"/>
              <a:t> + </a:t>
            </a:r>
            <a:r>
              <a:rPr lang="en-US" dirty="0" err="1"/>
              <a:t>nB</a:t>
            </a:r>
            <a:r>
              <a:rPr lang="en-US" dirty="0"/>
              <a:t> </a:t>
            </a:r>
            <a:r>
              <a:rPr lang="en-US" dirty="0" err="1"/>
              <a:t>k~mA</a:t>
            </a:r>
            <a:r>
              <a:rPr lang="en-US" dirty="0"/>
              <a:t> − ~</a:t>
            </a:r>
            <a:r>
              <a:rPr lang="en-US" dirty="0" err="1"/>
              <a:t>mBk</a:t>
            </a:r>
            <a:r>
              <a:rPr lang="en-US" dirty="0"/>
              <a:t> 2 (3) where ~</a:t>
            </a:r>
            <a:r>
              <a:rPr lang="en-US" dirty="0" err="1"/>
              <a:t>mj</a:t>
            </a:r>
            <a:r>
              <a:rPr lang="en-US" dirty="0"/>
              <a:t> is the center of cluster j, and </a:t>
            </a:r>
            <a:r>
              <a:rPr lang="en-US" dirty="0" err="1"/>
              <a:t>nj</a:t>
            </a:r>
            <a:r>
              <a:rPr lang="en-US" dirty="0"/>
              <a:t> is the number of points in it. ∆ is called the merging cost of combining the clusters A and B. With hierarchical clustering, the sum of squares starts out at zero (because every point is in its own cluster) and then grows as we merge clusters. Ward’s method keeps this growth as small as possible. This is nice if you believe that the sum of squares should be small. Notice that the number of points shows up in ∆, as well as their geometric separation. Given two pairs of clusters whose centers are equally far apart, Ward’s method will prefer to merge the smaller ones. Ward’s method is both greedy, and constrained by previous choices as to which clusters to form. This means its sum-of-squares for a given number k of clusters is usually larger than the minimum for that k, and even larger than what k-means will achieve. If this is bothersome for your application, one common trick is use hierarchical clustering to pick k (see below), and then run k-means starting from the clusters found by Ward’s method to reduce the sum of squares from a good starting point.</a:t>
            </a:r>
          </a:p>
        </p:txBody>
      </p:sp>
    </p:spTree>
    <p:extLst>
      <p:ext uri="{BB962C8B-B14F-4D97-AF65-F5344CB8AC3E}">
        <p14:creationId xmlns:p14="http://schemas.microsoft.com/office/powerpoint/2010/main" val="21372524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https://</a:t>
            </a:r>
            <a:r>
              <a:rPr lang="en-US" dirty="0" err="1"/>
              <a:t>stackabuse.com</a:t>
            </a:r>
            <a:r>
              <a:rPr lang="en-US" dirty="0"/>
              <a:t>/hierarchical-clustering-with-python-and-scikit-learn/</a:t>
            </a:r>
          </a:p>
          <a:p>
            <a:pPr marL="158750" indent="0">
              <a:buNone/>
            </a:pPr>
            <a:endParaRPr lang="en-US" dirty="0"/>
          </a:p>
          <a:p>
            <a:pPr marL="158750" indent="0">
              <a:buNone/>
            </a:pPr>
            <a:r>
              <a:rPr lang="en-US" b="0" i="0" dirty="0">
                <a:solidFill>
                  <a:srgbClr val="555555"/>
                </a:solidFill>
                <a:effectLst/>
                <a:latin typeface="Inter"/>
              </a:rPr>
              <a:t>Also known as </a:t>
            </a:r>
            <a:r>
              <a:rPr lang="en-US" b="1" i="1" dirty="0">
                <a:solidFill>
                  <a:srgbClr val="555555"/>
                </a:solidFill>
                <a:effectLst/>
                <a:latin typeface="Inter"/>
              </a:rPr>
              <a:t>MISSQ</a:t>
            </a:r>
            <a:r>
              <a:rPr lang="en-US" b="0" i="1" dirty="0">
                <a:solidFill>
                  <a:srgbClr val="555555"/>
                </a:solidFill>
                <a:effectLst/>
                <a:latin typeface="Inter"/>
              </a:rPr>
              <a:t> (Minimal Increase of Sum-of-Squares)</a:t>
            </a:r>
            <a:r>
              <a:rPr lang="en-US" b="0" i="0" dirty="0">
                <a:solidFill>
                  <a:srgbClr val="555555"/>
                </a:solidFill>
                <a:effectLst/>
                <a:latin typeface="Inter"/>
              </a:rPr>
              <a:t>. It specifies the distance between two clusters, computes the sum of squares error (ESS), and successively chooses the next clusters based on the smaller ESS. Ward's Method seeks to minimize the increase of ESS at each step. Therefore, minimizing error.</a:t>
            </a:r>
            <a:endParaRPr lang="en-US" dirty="0"/>
          </a:p>
        </p:txBody>
      </p:sp>
    </p:spTree>
    <p:extLst>
      <p:ext uri="{BB962C8B-B14F-4D97-AF65-F5344CB8AC3E}">
        <p14:creationId xmlns:p14="http://schemas.microsoft.com/office/powerpoint/2010/main" val="7881644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Single linkage works well for for two data sets but fails for the third. </a:t>
            </a:r>
          </a:p>
          <a:p>
            <a:r>
              <a:rPr lang="en-US" dirty="0"/>
              <a:t>Ward linkage is the only one that woks well on the third data set. </a:t>
            </a:r>
          </a:p>
        </p:txBody>
      </p:sp>
    </p:spTree>
    <p:extLst>
      <p:ext uri="{BB962C8B-B14F-4D97-AF65-F5344CB8AC3E}">
        <p14:creationId xmlns:p14="http://schemas.microsoft.com/office/powerpoint/2010/main" val="18000794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404618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21</a:t>
            </a:fld>
            <a:endParaRPr lang="en-US"/>
          </a:p>
        </p:txBody>
      </p:sp>
    </p:spTree>
    <p:extLst>
      <p:ext uri="{BB962C8B-B14F-4D97-AF65-F5344CB8AC3E}">
        <p14:creationId xmlns:p14="http://schemas.microsoft.com/office/powerpoint/2010/main" val="789741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DEE9C35B-7FCA-4820-96CF-7A07428D141B}" type="datetime1">
              <a:rPr lang="en-US" smtClean="0"/>
              <a:t>3/3/2025</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961D6-EA4B-4BC1-9368-58B3B3DFB6E4}" type="datetime1">
              <a:rPr lang="en-US" smtClean="0"/>
              <a:t>3/3/2025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4E1ACD8E-F0B7-4458-9AAA-2644029419D2}" type="datetime1">
              <a:rPr lang="en-US" smtClean="0"/>
              <a:t>3/3/2025</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50174"/>
          </a:xfrm>
        </p:spPr>
        <p:txBody>
          <a:bodyPr/>
          <a:lstStyle/>
          <a:p>
            <a:r>
              <a:rPr lang="en-US" dirty="0"/>
              <a:t>Click to edit Master title style</a:t>
            </a:r>
          </a:p>
        </p:txBody>
      </p:sp>
      <p:sp>
        <p:nvSpPr>
          <p:cNvPr id="3" name="Content Placeholder 2"/>
          <p:cNvSpPr>
            <a:spLocks noGrp="1"/>
          </p:cNvSpPr>
          <p:nvPr>
            <p:ph idx="1"/>
          </p:nvPr>
        </p:nvSpPr>
        <p:spPr>
          <a:xfrm>
            <a:off x="581192" y="1451113"/>
            <a:ext cx="11029615" cy="45242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F48E4058-D781-4C6C-9684-F447CF6B3601}" type="datetime1">
              <a:rPr lang="en-US" smtClean="0"/>
              <a:t>3/3/2025</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479871FE-B239-4808-9BEE-61F89448C14F}" type="datetime1">
              <a:rPr lang="en-US" smtClean="0"/>
              <a:t>3/3/2025</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AAC05C-234E-4136-8C47-FF654E6B6864}" type="datetime1">
              <a:rPr lang="en-US" smtClean="0"/>
              <a:t>3/3/2025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48C090-6300-4200-964F-EFF219631C6A}" type="datetime1">
              <a:rPr lang="en-US" smtClean="0"/>
              <a:t>3/3/2025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BF502E-6B8C-467A-9787-57A79BACE203}" type="datetime1">
              <a:rPr lang="en-US" smtClean="0"/>
              <a:t>3/3/2025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71B64B-9CED-4E9E-BAE2-62F9B08AE730}" type="datetime1">
              <a:rPr lang="en-US" smtClean="0"/>
              <a:t>3/3/2025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A1915E85-D6A4-47BE-BA72-24FFAE6BFC33}" type="datetime1">
              <a:rPr lang="en-US" smtClean="0"/>
              <a:t>3/3/2025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5F91AE-E540-456F-BDA6-6972932B32A8}" type="datetime1">
              <a:rPr lang="en-US" smtClean="0"/>
              <a:t>3/3/2025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099F8ABD-A758-48A5-999C-085808217707}" type="datetime1">
              <a:rPr lang="en-US" smtClean="0"/>
              <a:t>3/3/2025</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7" name="Picture 6">
            <a:extLst>
              <a:ext uri="{FF2B5EF4-FFF2-40B4-BE49-F238E27FC236}">
                <a16:creationId xmlns:a16="http://schemas.microsoft.com/office/drawing/2014/main" id="{6176680F-15D4-6415-D4A1-498D4EEE20AD}"/>
              </a:ext>
            </a:extLst>
          </p:cNvPr>
          <p:cNvPicPr>
            <a:picLocks noChangeAspect="1"/>
          </p:cNvPicPr>
          <p:nvPr userDrawn="1"/>
        </p:nvPicPr>
        <p:blipFill>
          <a:blip r:embed="rId13"/>
          <a:stretch>
            <a:fillRect/>
          </a:stretch>
        </p:blipFill>
        <p:spPr>
          <a:xfrm>
            <a:off x="10473306" y="5930473"/>
            <a:ext cx="1354843" cy="539148"/>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scikit-learn.org/stable/auto_examples/cluster/plot_cluster_comparison.html" TargetMode="Externa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mail.google.com/mail/u/0/#inbox/FMfcgzGtxStmWvhrtZPmzwfZcPDswzFC"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github.com/nicodv/kmodes/blob/master/kmodes/kprototypes.py" TargetMode="External"/><Relationship Id="rId3" Type="http://schemas.openxmlformats.org/officeDocument/2006/relationships/hyperlink" Target="https://www.geeksforgeeks.org/ml-k-medoids-clustering-with-example/" TargetMode="External"/><Relationship Id="rId7" Type="http://schemas.openxmlformats.org/officeDocument/2006/relationships/hyperlink" Target="https://citeseerx.ist.psu.edu/viewdoc/download?doi=10.1.1.15.4028&amp;rep=rep1&amp;type=pdf" TargetMode="External"/><Relationship Id="rId2" Type="http://schemas.openxmlformats.org/officeDocument/2006/relationships/hyperlink" Target="https://towardsdatascience.com/the-5-clustering-algorithms-data-scientists-need-to-know-a36d136ef68" TargetMode="External"/><Relationship Id="rId1" Type="http://schemas.openxmlformats.org/officeDocument/2006/relationships/slideLayout" Target="../slideLayouts/slideLayout2.xml"/><Relationship Id="rId6" Type="http://schemas.openxmlformats.org/officeDocument/2006/relationships/hyperlink" Target="http://scikit-learn.org/stable/modules/clustering.html" TargetMode="External"/><Relationship Id="rId11" Type="http://schemas.openxmlformats.org/officeDocument/2006/relationships/hyperlink" Target="https://stackabuse.com/dbscan-with-scikit-learn-in-python/" TargetMode="External"/><Relationship Id="rId5" Type="http://schemas.openxmlformats.org/officeDocument/2006/relationships/hyperlink" Target="https://towardsdatascience.com/the-k-prototype-as-clustering-algorithm-for-mixed-data-type-categorical-and-numerical-fe7c50538ebb" TargetMode="External"/><Relationship Id="rId10" Type="http://schemas.openxmlformats.org/officeDocument/2006/relationships/hyperlink" Target="https://www.geeksforgeeks.org/difference-between-agglomerative-clustering-and-divisive-clustering/" TargetMode="External"/><Relationship Id="rId4" Type="http://schemas.openxmlformats.org/officeDocument/2006/relationships/hyperlink" Target="https://www.analyticsvidhya.com/blog/2021/06/kmodes-clustering-algorithm-for-categorical-data/#h-what-is-kmodes" TargetMode="External"/><Relationship Id="rId9" Type="http://schemas.openxmlformats.org/officeDocument/2006/relationships/hyperlink" Target="https://dashee87.github.io/data%20science/general/Clustering-with-Scikit-with-GIFs/"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288" name="Rectangle 11287">
            <a:extLst>
              <a:ext uri="{FF2B5EF4-FFF2-40B4-BE49-F238E27FC236}">
                <a16:creationId xmlns:a16="http://schemas.microsoft.com/office/drawing/2014/main" id="{DD651B61-325E-4E73-8445-38B0DE8AAA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290" name="Rectangle 11289">
            <a:extLst>
              <a:ext uri="{FF2B5EF4-FFF2-40B4-BE49-F238E27FC236}">
                <a16:creationId xmlns:a16="http://schemas.microsoft.com/office/drawing/2014/main" id="{B42E5253-D3AC-4AC2-B766-8B34F13C2F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292" name="Rectangle 11291">
            <a:extLst>
              <a:ext uri="{FF2B5EF4-FFF2-40B4-BE49-F238E27FC236}">
                <a16:creationId xmlns:a16="http://schemas.microsoft.com/office/drawing/2014/main" id="{10AE8D57-436A-4073-9A75-15BB5949F8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294" name="Rectangle 11293">
            <a:extLst>
              <a:ext uri="{FF2B5EF4-FFF2-40B4-BE49-F238E27FC236}">
                <a16:creationId xmlns:a16="http://schemas.microsoft.com/office/drawing/2014/main" id="{E2852671-8EB6-4EAF-8AF8-65CF3FD66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useBgFill="1">
        <p:nvSpPr>
          <p:cNvPr id="11296" name="Rectangle 11295">
            <a:extLst>
              <a:ext uri="{FF2B5EF4-FFF2-40B4-BE49-F238E27FC236}">
                <a16:creationId xmlns:a16="http://schemas.microsoft.com/office/drawing/2014/main" id="{26B4480E-B7FF-4481-890E-043A69AE6F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298" name="Group 11297">
            <a:extLst>
              <a:ext uri="{FF2B5EF4-FFF2-40B4-BE49-F238E27FC236}">
                <a16:creationId xmlns:a16="http://schemas.microsoft.com/office/drawing/2014/main" id="{79394E1F-0B5F-497D-B2A6-8383A2A548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3"/>
            <a:chOff x="438068" y="457200"/>
            <a:chExt cx="3703320" cy="5935133"/>
          </a:xfrm>
        </p:grpSpPr>
        <p:sp>
          <p:nvSpPr>
            <p:cNvPr id="11299" name="Rectangle 11298">
              <a:extLst>
                <a:ext uri="{FF2B5EF4-FFF2-40B4-BE49-F238E27FC236}">
                  <a16:creationId xmlns:a16="http://schemas.microsoft.com/office/drawing/2014/main" id="{1F1FF39A-AC3C-4066-9D4C-519AA22812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01201"/>
              <a:ext cx="3702134" cy="5791132"/>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300" name="Rectangle 11299">
              <a:extLst>
                <a:ext uri="{FF2B5EF4-FFF2-40B4-BE49-F238E27FC236}">
                  <a16:creationId xmlns:a16="http://schemas.microsoft.com/office/drawing/2014/main" id="{64C13BAB-7C00-4D21-A857-E3D41C0A2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pSp>
      <p:sp>
        <p:nvSpPr>
          <p:cNvPr id="2" name="Title 1">
            <a:extLst>
              <a:ext uri="{FF2B5EF4-FFF2-40B4-BE49-F238E27FC236}">
                <a16:creationId xmlns:a16="http://schemas.microsoft.com/office/drawing/2014/main" id="{1C21E816-31F5-48BB-BD02-D15F2F18B48A}"/>
              </a:ext>
            </a:extLst>
          </p:cNvPr>
          <p:cNvSpPr>
            <a:spLocks noGrp="1"/>
          </p:cNvSpPr>
          <p:nvPr>
            <p:ph type="title"/>
          </p:nvPr>
        </p:nvSpPr>
        <p:spPr>
          <a:xfrm>
            <a:off x="584200" y="1524001"/>
            <a:ext cx="3412067" cy="3478384"/>
          </a:xfrm>
        </p:spPr>
        <p:txBody>
          <a:bodyPr vert="horz" lIns="91440" tIns="45720" rIns="91440" bIns="45720" rtlCol="0" anchor="ctr">
            <a:normAutofit/>
          </a:bodyPr>
          <a:lstStyle/>
          <a:p>
            <a:pPr>
              <a:lnSpc>
                <a:spcPct val="90000"/>
              </a:lnSpc>
            </a:pPr>
            <a:r>
              <a:rPr lang="en-US" dirty="0">
                <a:solidFill>
                  <a:srgbClr val="FFFFFF"/>
                </a:solidFill>
              </a:rPr>
              <a:t>Unsupervised Learning Part 2: Hierarchical Clustering</a:t>
            </a:r>
          </a:p>
        </p:txBody>
      </p:sp>
      <p:pic>
        <p:nvPicPr>
          <p:cNvPr id="11266" name="Picture 2" descr="MiniBatch KMeans, Affinity Propagation, MeanShift, Spectral Clustering, Ward, Agglomerative Clustering, DBSCAN, HDBSCAN, OPTICS, BIRCH, Gaussian Mixture">
            <a:hlinkClick r:id="rId2"/>
            <a:extLst>
              <a:ext uri="{FF2B5EF4-FFF2-40B4-BE49-F238E27FC236}">
                <a16:creationId xmlns:a16="http://schemas.microsoft.com/office/drawing/2014/main" id="{DFE86553-D55F-049D-28BD-3DFC480792A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6651" b="15676"/>
          <a:stretch/>
        </p:blipFill>
        <p:spPr bwMode="auto">
          <a:xfrm>
            <a:off x="4602824" y="625682"/>
            <a:ext cx="6987483" cy="57666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6296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3DD36-942A-624E-6589-ED2D00EC4202}"/>
              </a:ext>
            </a:extLst>
          </p:cNvPr>
          <p:cNvSpPr>
            <a:spLocks noGrp="1"/>
          </p:cNvSpPr>
          <p:nvPr>
            <p:ph type="title"/>
          </p:nvPr>
        </p:nvSpPr>
        <p:spPr/>
        <p:txBody>
          <a:bodyPr/>
          <a:lstStyle/>
          <a:p>
            <a:r>
              <a:rPr lang="en-US" dirty="0"/>
              <a:t>Linkage Methods</a:t>
            </a:r>
          </a:p>
        </p:txBody>
      </p:sp>
      <p:sp>
        <p:nvSpPr>
          <p:cNvPr id="3" name="Content Placeholder 2">
            <a:extLst>
              <a:ext uri="{FF2B5EF4-FFF2-40B4-BE49-F238E27FC236}">
                <a16:creationId xmlns:a16="http://schemas.microsoft.com/office/drawing/2014/main" id="{C83A8A3F-E39C-59BC-A572-86905C7C158F}"/>
              </a:ext>
            </a:extLst>
          </p:cNvPr>
          <p:cNvSpPr>
            <a:spLocks noGrp="1"/>
          </p:cNvSpPr>
          <p:nvPr>
            <p:ph idx="1"/>
          </p:nvPr>
        </p:nvSpPr>
        <p:spPr>
          <a:xfrm>
            <a:off x="581192" y="1355075"/>
            <a:ext cx="6861008" cy="4800769"/>
          </a:xfrm>
        </p:spPr>
        <p:txBody>
          <a:bodyPr anchor="ctr">
            <a:normAutofit fontScale="62500" lnSpcReduction="20000"/>
          </a:bodyPr>
          <a:lstStyle/>
          <a:p>
            <a:pPr marL="0" indent="0" algn="l">
              <a:buNone/>
            </a:pPr>
            <a:r>
              <a:rPr lang="en-US" sz="2400" b="0" i="0" dirty="0">
                <a:solidFill>
                  <a:srgbClr val="4D5156"/>
                </a:solidFill>
                <a:effectLst/>
                <a:latin typeface="Roboto" panose="02000000000000000000" pitchFamily="2" charset="0"/>
              </a:rPr>
              <a:t>Linkage methods are crucial as they determine how clusters are formed. Here are some standard linkage methods used in hierarchical clustering:</a:t>
            </a:r>
          </a:p>
          <a:p>
            <a:pPr algn="l">
              <a:buFont typeface="+mj-lt"/>
              <a:buAutoNum type="arabicPeriod"/>
            </a:pPr>
            <a:r>
              <a:rPr lang="en-US" sz="2400" b="1" i="0" dirty="0">
                <a:solidFill>
                  <a:srgbClr val="4D5156"/>
                </a:solidFill>
                <a:effectLst/>
                <a:latin typeface="Roboto" panose="02000000000000000000" pitchFamily="2" charset="0"/>
              </a:rPr>
              <a:t>Single Linkage:</a:t>
            </a:r>
            <a:r>
              <a:rPr lang="en-US" sz="2400" b="0" i="0" dirty="0">
                <a:solidFill>
                  <a:srgbClr val="4D5156"/>
                </a:solidFill>
                <a:effectLst/>
                <a:latin typeface="Roboto" panose="02000000000000000000" pitchFamily="2" charset="0"/>
              </a:rPr>
              <a:t> (aka Nearest Neighbor) This method joins clusters based on the minimum distance between their data points. It tends to create long, "stringy" clusters and is sensitive to outliers.</a:t>
            </a:r>
          </a:p>
          <a:p>
            <a:pPr algn="l">
              <a:buFont typeface="+mj-lt"/>
              <a:buAutoNum type="arabicPeriod"/>
            </a:pPr>
            <a:r>
              <a:rPr lang="en-US" sz="2400" b="1" i="0" dirty="0">
                <a:solidFill>
                  <a:srgbClr val="4D5156"/>
                </a:solidFill>
                <a:effectLst/>
                <a:latin typeface="Roboto" panose="02000000000000000000" pitchFamily="2" charset="0"/>
              </a:rPr>
              <a:t>Complete Linkage:</a:t>
            </a:r>
            <a:r>
              <a:rPr lang="en-US" sz="2400" b="0" i="0" dirty="0">
                <a:solidFill>
                  <a:srgbClr val="4D5156"/>
                </a:solidFill>
                <a:effectLst/>
                <a:latin typeface="Roboto" panose="02000000000000000000" pitchFamily="2" charset="0"/>
              </a:rPr>
              <a:t> </a:t>
            </a:r>
            <a:r>
              <a:rPr lang="en-US" sz="2400" dirty="0">
                <a:solidFill>
                  <a:srgbClr val="4D5156"/>
                </a:solidFill>
                <a:latin typeface="Roboto" panose="02000000000000000000" pitchFamily="2" charset="0"/>
              </a:rPr>
              <a:t>C</a:t>
            </a:r>
            <a:r>
              <a:rPr lang="en-US" sz="2400" b="0" i="0" dirty="0">
                <a:solidFill>
                  <a:srgbClr val="4D5156"/>
                </a:solidFill>
                <a:effectLst/>
                <a:latin typeface="Roboto" panose="02000000000000000000" pitchFamily="2" charset="0"/>
              </a:rPr>
              <a:t>onnects clusters by their maximum pairwise distance, resulting in compact, spherical clusters. However, it can be sensitive to outliers as well.</a:t>
            </a:r>
          </a:p>
          <a:p>
            <a:pPr algn="l">
              <a:buFont typeface="+mj-lt"/>
              <a:buAutoNum type="arabicPeriod"/>
            </a:pPr>
            <a:r>
              <a:rPr lang="en-US" sz="2400" b="1" i="0" dirty="0">
                <a:solidFill>
                  <a:srgbClr val="4D5156"/>
                </a:solidFill>
                <a:effectLst/>
                <a:latin typeface="Roboto" panose="02000000000000000000" pitchFamily="2" charset="0"/>
              </a:rPr>
              <a:t>Average Linkage:</a:t>
            </a:r>
            <a:r>
              <a:rPr lang="en-US" sz="2400" b="0" i="0" dirty="0">
                <a:solidFill>
                  <a:srgbClr val="4D5156"/>
                </a:solidFill>
                <a:effectLst/>
                <a:latin typeface="Roboto" panose="02000000000000000000" pitchFamily="2" charset="0"/>
              </a:rPr>
              <a:t> This method calculates the average distance between data points in two clusters. It produces balanced clusters and is less sensitive to outliers than single or complete linkage.</a:t>
            </a:r>
          </a:p>
          <a:p>
            <a:pPr algn="l">
              <a:buFont typeface="+mj-lt"/>
              <a:buAutoNum type="arabicPeriod"/>
            </a:pPr>
            <a:r>
              <a:rPr lang="en-US" sz="2400" b="1" i="0" dirty="0">
                <a:solidFill>
                  <a:srgbClr val="4D5156"/>
                </a:solidFill>
                <a:effectLst/>
                <a:latin typeface="Roboto" panose="02000000000000000000" pitchFamily="2" charset="0"/>
              </a:rPr>
              <a:t>Ward's Linkage:</a:t>
            </a:r>
            <a:r>
              <a:rPr lang="en-US" sz="2400" b="0" i="0" dirty="0">
                <a:solidFill>
                  <a:srgbClr val="4D5156"/>
                </a:solidFill>
                <a:effectLst/>
                <a:latin typeface="Roboto" panose="02000000000000000000" pitchFamily="2" charset="0"/>
              </a:rPr>
              <a:t> Ward's method minimizes the increase in variance within the clusters when merging them. It often produces equally sized clusters and is suitable for minimizing the variance in the data.</a:t>
            </a:r>
          </a:p>
          <a:p>
            <a:pPr algn="l">
              <a:buFont typeface="+mj-lt"/>
              <a:buAutoNum type="arabicPeriod"/>
            </a:pPr>
            <a:r>
              <a:rPr lang="en-US" sz="2400" b="1" dirty="0">
                <a:solidFill>
                  <a:srgbClr val="4D5156"/>
                </a:solidFill>
                <a:latin typeface="Roboto" panose="02000000000000000000" pitchFamily="2" charset="0"/>
              </a:rPr>
              <a:t>Centroid Linkage</a:t>
            </a:r>
            <a:r>
              <a:rPr lang="en-US" sz="2400" dirty="0">
                <a:solidFill>
                  <a:srgbClr val="4D5156"/>
                </a:solidFill>
                <a:latin typeface="Roboto" panose="02000000000000000000" pitchFamily="2" charset="0"/>
              </a:rPr>
              <a:t>: Combines clusters with minimum distance between centroids (Mean, Median, Medoid, Mode)</a:t>
            </a:r>
            <a:endParaRPr lang="en-US" sz="2400" b="0" i="0" dirty="0">
              <a:solidFill>
                <a:srgbClr val="4D5156"/>
              </a:solidFill>
              <a:effectLst/>
              <a:latin typeface="Roboto" panose="02000000000000000000" pitchFamily="2" charset="0"/>
            </a:endParaRPr>
          </a:p>
          <a:p>
            <a:pPr marL="0" indent="0" algn="l">
              <a:buNone/>
            </a:pPr>
            <a:r>
              <a:rPr lang="en-US" sz="2400" b="0" i="0" dirty="0">
                <a:solidFill>
                  <a:srgbClr val="4D5156"/>
                </a:solidFill>
                <a:effectLst/>
                <a:latin typeface="Roboto" panose="02000000000000000000" pitchFamily="2" charset="0"/>
              </a:rPr>
              <a:t>These linkage methods play a crucial role in shaping the hierarchical clustering output, and the choice depends on the specific characteristics of your data and your analysis goals.</a:t>
            </a:r>
          </a:p>
        </p:txBody>
      </p:sp>
      <p:sp>
        <p:nvSpPr>
          <p:cNvPr id="4" name="Slide Number Placeholder 3">
            <a:extLst>
              <a:ext uri="{FF2B5EF4-FFF2-40B4-BE49-F238E27FC236}">
                <a16:creationId xmlns:a16="http://schemas.microsoft.com/office/drawing/2014/main" id="{C8D0D7B9-10D5-5635-63D6-C873E39F8C27}"/>
              </a:ext>
            </a:extLst>
          </p:cNvPr>
          <p:cNvSpPr>
            <a:spLocks noGrp="1"/>
          </p:cNvSpPr>
          <p:nvPr>
            <p:ph type="sldNum" sz="quarter" idx="12"/>
          </p:nvPr>
        </p:nvSpPr>
        <p:spPr/>
        <p:txBody>
          <a:bodyPr/>
          <a:lstStyle/>
          <a:p>
            <a:fld id="{3A98EE3D-8CD1-4C3F-BD1C-C98C9596463C}" type="slidenum">
              <a:rPr lang="en-US" smtClean="0"/>
              <a:t>10</a:t>
            </a:fld>
            <a:endParaRPr lang="en-US" dirty="0"/>
          </a:p>
        </p:txBody>
      </p:sp>
      <p:pic>
        <p:nvPicPr>
          <p:cNvPr id="4098" name="Picture 2" descr="GitHub - kavana-r/RLadies_Hierarchical_Clustering">
            <a:extLst>
              <a:ext uri="{FF2B5EF4-FFF2-40B4-BE49-F238E27FC236}">
                <a16:creationId xmlns:a16="http://schemas.microsoft.com/office/drawing/2014/main" id="{72D6C3D3-D2EB-E1FF-5DF7-709111AF29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34984" y="1355074"/>
            <a:ext cx="2756828" cy="4698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8064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FE6DE-DE56-7D46-AC06-07F347D93382}"/>
              </a:ext>
            </a:extLst>
          </p:cNvPr>
          <p:cNvSpPr>
            <a:spLocks noGrp="1"/>
          </p:cNvSpPr>
          <p:nvPr>
            <p:ph type="title"/>
          </p:nvPr>
        </p:nvSpPr>
        <p:spPr/>
        <p:txBody>
          <a:bodyPr/>
          <a:lstStyle/>
          <a:p>
            <a:r>
              <a:rPr lang="en-US" dirty="0"/>
              <a:t>Linkage Method Examples</a:t>
            </a:r>
          </a:p>
        </p:txBody>
      </p:sp>
      <p:sp>
        <p:nvSpPr>
          <p:cNvPr id="4" name="Slide Number Placeholder 3">
            <a:extLst>
              <a:ext uri="{FF2B5EF4-FFF2-40B4-BE49-F238E27FC236}">
                <a16:creationId xmlns:a16="http://schemas.microsoft.com/office/drawing/2014/main" id="{AAFF5B2B-D2B9-F368-56CE-A6C2CDC00D12}"/>
              </a:ext>
            </a:extLst>
          </p:cNvPr>
          <p:cNvSpPr>
            <a:spLocks noGrp="1"/>
          </p:cNvSpPr>
          <p:nvPr>
            <p:ph type="sldNum" sz="quarter" idx="12"/>
          </p:nvPr>
        </p:nvSpPr>
        <p:spPr/>
        <p:txBody>
          <a:bodyPr/>
          <a:lstStyle/>
          <a:p>
            <a:fld id="{3A98EE3D-8CD1-4C3F-BD1C-C98C9596463C}" type="slidenum">
              <a:rPr lang="en-US" smtClean="0"/>
              <a:t>11</a:t>
            </a:fld>
            <a:endParaRPr lang="en-US" dirty="0"/>
          </a:p>
        </p:txBody>
      </p:sp>
      <p:sp>
        <p:nvSpPr>
          <p:cNvPr id="5" name="Oval 4">
            <a:extLst>
              <a:ext uri="{FF2B5EF4-FFF2-40B4-BE49-F238E27FC236}">
                <a16:creationId xmlns:a16="http://schemas.microsoft.com/office/drawing/2014/main" id="{38B2716A-EE49-178E-C358-6015C6F5564F}"/>
              </a:ext>
            </a:extLst>
          </p:cNvPr>
          <p:cNvSpPr/>
          <p:nvPr/>
        </p:nvSpPr>
        <p:spPr>
          <a:xfrm>
            <a:off x="3371162" y="28974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B98E05F-94AD-2128-6C78-45677E789701}"/>
              </a:ext>
            </a:extLst>
          </p:cNvPr>
          <p:cNvSpPr/>
          <p:nvPr/>
        </p:nvSpPr>
        <p:spPr>
          <a:xfrm>
            <a:off x="4063388" y="2644049"/>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902B4C16-775D-67DD-90C7-BE5BC8F0FD8B}"/>
              </a:ext>
            </a:extLst>
          </p:cNvPr>
          <p:cNvSpPr/>
          <p:nvPr/>
        </p:nvSpPr>
        <p:spPr>
          <a:xfrm>
            <a:off x="3492347" y="3837544"/>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5D13E25-2850-5127-9386-D83D259A7661}"/>
              </a:ext>
            </a:extLst>
          </p:cNvPr>
          <p:cNvSpPr/>
          <p:nvPr/>
        </p:nvSpPr>
        <p:spPr>
          <a:xfrm>
            <a:off x="3828362" y="33546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7888BBF-A8BD-D594-66E9-A7127B84FC48}"/>
              </a:ext>
            </a:extLst>
          </p:cNvPr>
          <p:cNvSpPr/>
          <p:nvPr/>
        </p:nvSpPr>
        <p:spPr>
          <a:xfrm>
            <a:off x="4884145" y="33546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5A6227C-8A5C-0F5A-8E56-0F965BDA69F3}"/>
              </a:ext>
            </a:extLst>
          </p:cNvPr>
          <p:cNvSpPr/>
          <p:nvPr/>
        </p:nvSpPr>
        <p:spPr>
          <a:xfrm>
            <a:off x="4283725" y="4070656"/>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B2D0DAB-759F-BC92-1175-68DF2063B8B2}"/>
              </a:ext>
            </a:extLst>
          </p:cNvPr>
          <p:cNvSpPr/>
          <p:nvPr/>
        </p:nvSpPr>
        <p:spPr>
          <a:xfrm>
            <a:off x="3073707" y="2390662"/>
            <a:ext cx="2137272" cy="2104220"/>
          </a:xfrm>
          <a:prstGeom prst="ellipse">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8A11D848-D50E-A07A-38C2-007BA75CE4D2}"/>
              </a:ext>
            </a:extLst>
          </p:cNvPr>
          <p:cNvSpPr/>
          <p:nvPr/>
        </p:nvSpPr>
        <p:spPr>
          <a:xfrm>
            <a:off x="6651433" y="3324340"/>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E2A2D2C-7C2B-6DBB-D78E-C1A33B948C9E}"/>
              </a:ext>
            </a:extLst>
          </p:cNvPr>
          <p:cNvSpPr/>
          <p:nvPr/>
        </p:nvSpPr>
        <p:spPr>
          <a:xfrm>
            <a:off x="7594292" y="2644049"/>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7D0E031-7381-113E-7BA3-128F2464423C}"/>
              </a:ext>
            </a:extLst>
          </p:cNvPr>
          <p:cNvSpPr/>
          <p:nvPr/>
        </p:nvSpPr>
        <p:spPr>
          <a:xfrm>
            <a:off x="7329884" y="4178911"/>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6FCFD64-83A4-14DF-337B-04A326542E75}"/>
              </a:ext>
            </a:extLst>
          </p:cNvPr>
          <p:cNvSpPr/>
          <p:nvPr/>
        </p:nvSpPr>
        <p:spPr>
          <a:xfrm>
            <a:off x="7996408" y="3354637"/>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FAC934D-96CC-BAD9-21E0-8D1538EE855F}"/>
              </a:ext>
            </a:extLst>
          </p:cNvPr>
          <p:cNvSpPr/>
          <p:nvPr/>
        </p:nvSpPr>
        <p:spPr>
          <a:xfrm>
            <a:off x="8269991" y="3965996"/>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DFB7667-EE60-85B3-615C-DE9ADEB4DFB0}"/>
              </a:ext>
            </a:extLst>
          </p:cNvPr>
          <p:cNvSpPr/>
          <p:nvPr/>
        </p:nvSpPr>
        <p:spPr>
          <a:xfrm>
            <a:off x="6477918" y="2390662"/>
            <a:ext cx="2263965" cy="2346592"/>
          </a:xfrm>
          <a:prstGeom prst="ellipse">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76503BC-7510-C562-C57E-D22DB363F45A}"/>
              </a:ext>
            </a:extLst>
          </p:cNvPr>
          <p:cNvSpPr/>
          <p:nvPr/>
        </p:nvSpPr>
        <p:spPr>
          <a:xfrm>
            <a:off x="7219715" y="2970807"/>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24ED8913-2E31-020E-000F-F940B3FE7C4A}"/>
              </a:ext>
            </a:extLst>
          </p:cNvPr>
          <p:cNvSpPr txBox="1"/>
          <p:nvPr/>
        </p:nvSpPr>
        <p:spPr>
          <a:xfrm>
            <a:off x="3999583" y="1621520"/>
            <a:ext cx="347945" cy="461665"/>
          </a:xfrm>
          <a:prstGeom prst="rect">
            <a:avLst/>
          </a:prstGeom>
          <a:noFill/>
        </p:spPr>
        <p:txBody>
          <a:bodyPr wrap="square" rtlCol="0">
            <a:spAutoFit/>
          </a:bodyPr>
          <a:lstStyle/>
          <a:p>
            <a:r>
              <a:rPr lang="en-US" sz="2400" b="1" dirty="0"/>
              <a:t>A</a:t>
            </a:r>
          </a:p>
        </p:txBody>
      </p:sp>
      <p:sp>
        <p:nvSpPr>
          <p:cNvPr id="22" name="TextBox 21">
            <a:extLst>
              <a:ext uri="{FF2B5EF4-FFF2-40B4-BE49-F238E27FC236}">
                <a16:creationId xmlns:a16="http://schemas.microsoft.com/office/drawing/2014/main" id="{C2BA7752-E14F-E2F3-0CA1-68E688878D0F}"/>
              </a:ext>
            </a:extLst>
          </p:cNvPr>
          <p:cNvSpPr txBox="1"/>
          <p:nvPr/>
        </p:nvSpPr>
        <p:spPr>
          <a:xfrm>
            <a:off x="7499729" y="1621520"/>
            <a:ext cx="347945" cy="461665"/>
          </a:xfrm>
          <a:prstGeom prst="rect">
            <a:avLst/>
          </a:prstGeom>
          <a:noFill/>
        </p:spPr>
        <p:txBody>
          <a:bodyPr wrap="square" rtlCol="0">
            <a:spAutoFit/>
          </a:bodyPr>
          <a:lstStyle/>
          <a:p>
            <a:r>
              <a:rPr lang="en-US" sz="2400" b="1" dirty="0"/>
              <a:t>B</a:t>
            </a:r>
          </a:p>
        </p:txBody>
      </p:sp>
      <p:grpSp>
        <p:nvGrpSpPr>
          <p:cNvPr id="27" name="Group 26">
            <a:extLst>
              <a:ext uri="{FF2B5EF4-FFF2-40B4-BE49-F238E27FC236}">
                <a16:creationId xmlns:a16="http://schemas.microsoft.com/office/drawing/2014/main" id="{341326ED-50BB-CD85-7DA5-2C83FEA957AE}"/>
              </a:ext>
            </a:extLst>
          </p:cNvPr>
          <p:cNvGrpSpPr/>
          <p:nvPr/>
        </p:nvGrpSpPr>
        <p:grpSpPr>
          <a:xfrm>
            <a:off x="5210979" y="2828664"/>
            <a:ext cx="1440454" cy="614108"/>
            <a:chOff x="5210979" y="2828664"/>
            <a:chExt cx="1440454" cy="614108"/>
          </a:xfrm>
        </p:grpSpPr>
        <p:cxnSp>
          <p:nvCxnSpPr>
            <p:cNvPr id="24" name="Straight Connector 23">
              <a:extLst>
                <a:ext uri="{FF2B5EF4-FFF2-40B4-BE49-F238E27FC236}">
                  <a16:creationId xmlns:a16="http://schemas.microsoft.com/office/drawing/2014/main" id="{5688F366-48F1-4AF3-8981-AD58FE49D681}"/>
                </a:ext>
              </a:extLst>
            </p:cNvPr>
            <p:cNvCxnSpPr>
              <a:stCxn id="11" idx="6"/>
              <a:endCxn id="12" idx="2"/>
            </p:cNvCxnSpPr>
            <p:nvPr/>
          </p:nvCxnSpPr>
          <p:spPr>
            <a:xfrm flipV="1">
              <a:off x="5210979" y="3429000"/>
              <a:ext cx="1440454" cy="13772"/>
            </a:xfrm>
            <a:prstGeom prst="line">
              <a:avLst/>
            </a:prstGeom>
            <a:ln w="444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40D423A7-2EF5-60E6-84AF-76F2C99C4837}"/>
                </a:ext>
              </a:extLst>
            </p:cNvPr>
            <p:cNvSpPr txBox="1"/>
            <p:nvPr/>
          </p:nvSpPr>
          <p:spPr>
            <a:xfrm>
              <a:off x="5384494" y="2828664"/>
              <a:ext cx="899249" cy="523220"/>
            </a:xfrm>
            <a:prstGeom prst="rect">
              <a:avLst/>
            </a:prstGeom>
            <a:noFill/>
          </p:spPr>
          <p:txBody>
            <a:bodyPr wrap="square">
              <a:spAutoFit/>
            </a:bodyPr>
            <a:lstStyle/>
            <a:p>
              <a:pPr algn="ctr"/>
              <a:r>
                <a:rPr lang="en-US" sz="1400" b="1" i="0" dirty="0">
                  <a:solidFill>
                    <a:srgbClr val="4D5156"/>
                  </a:solidFill>
                  <a:effectLst/>
                  <a:latin typeface="Roboto" panose="02000000000000000000" pitchFamily="2" charset="0"/>
                </a:rPr>
                <a:t>Single Linkage</a:t>
              </a:r>
              <a:endParaRPr lang="en-US" dirty="0"/>
            </a:p>
          </p:txBody>
        </p:sp>
      </p:grpSp>
      <p:grpSp>
        <p:nvGrpSpPr>
          <p:cNvPr id="33" name="Group 32">
            <a:extLst>
              <a:ext uri="{FF2B5EF4-FFF2-40B4-BE49-F238E27FC236}">
                <a16:creationId xmlns:a16="http://schemas.microsoft.com/office/drawing/2014/main" id="{47728C3C-F5F8-7297-237B-EEF1C68943ED}"/>
              </a:ext>
            </a:extLst>
          </p:cNvPr>
          <p:cNvGrpSpPr/>
          <p:nvPr/>
        </p:nvGrpSpPr>
        <p:grpSpPr>
          <a:xfrm>
            <a:off x="3559231" y="3054069"/>
            <a:ext cx="4710760" cy="1022097"/>
            <a:chOff x="3559231" y="3054069"/>
            <a:chExt cx="4710760" cy="1022097"/>
          </a:xfrm>
        </p:grpSpPr>
        <p:cxnSp>
          <p:nvCxnSpPr>
            <p:cNvPr id="28" name="Straight Connector 27">
              <a:extLst>
                <a:ext uri="{FF2B5EF4-FFF2-40B4-BE49-F238E27FC236}">
                  <a16:creationId xmlns:a16="http://schemas.microsoft.com/office/drawing/2014/main" id="{32DAE7A8-AB94-914A-F714-1BA83ABF1E82}"/>
                </a:ext>
              </a:extLst>
            </p:cNvPr>
            <p:cNvCxnSpPr>
              <a:cxnSpLocks/>
              <a:endCxn id="17" idx="2"/>
            </p:cNvCxnSpPr>
            <p:nvPr/>
          </p:nvCxnSpPr>
          <p:spPr>
            <a:xfrm>
              <a:off x="3559231" y="3054069"/>
              <a:ext cx="4710760" cy="1016587"/>
            </a:xfrm>
            <a:prstGeom prst="line">
              <a:avLst/>
            </a:prstGeom>
            <a:ln w="444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585A9F3-81C2-7996-C098-7B717F6C7DE0}"/>
                </a:ext>
              </a:extLst>
            </p:cNvPr>
            <p:cNvSpPr txBox="1"/>
            <p:nvPr/>
          </p:nvSpPr>
          <p:spPr>
            <a:xfrm>
              <a:off x="5071662" y="3552946"/>
              <a:ext cx="989451" cy="523220"/>
            </a:xfrm>
            <a:prstGeom prst="rect">
              <a:avLst/>
            </a:prstGeom>
            <a:noFill/>
          </p:spPr>
          <p:txBody>
            <a:bodyPr wrap="square">
              <a:spAutoFit/>
            </a:bodyPr>
            <a:lstStyle/>
            <a:p>
              <a:pPr algn="ctr"/>
              <a:r>
                <a:rPr lang="en-US" sz="1400" b="1" i="0" dirty="0">
                  <a:solidFill>
                    <a:srgbClr val="4D5156"/>
                  </a:solidFill>
                  <a:effectLst/>
                  <a:latin typeface="Roboto" panose="02000000000000000000" pitchFamily="2" charset="0"/>
                </a:rPr>
                <a:t>Complete Linkage</a:t>
              </a:r>
              <a:endParaRPr lang="en-US" dirty="0"/>
            </a:p>
          </p:txBody>
        </p:sp>
      </p:grpSp>
    </p:spTree>
    <p:extLst>
      <p:ext uri="{BB962C8B-B14F-4D97-AF65-F5344CB8AC3E}">
        <p14:creationId xmlns:p14="http://schemas.microsoft.com/office/powerpoint/2010/main" val="187246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dissolv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nodeType="clickEffect">
                                  <p:stCondLst>
                                    <p:cond delay="0"/>
                                  </p:stCondLst>
                                  <p:childTnLst>
                                    <p:animEffect transition="out" filter="dissolve">
                                      <p:cBhvr>
                                        <p:cTn id="11" dur="500"/>
                                        <p:tgtEl>
                                          <p:spTgt spid="27"/>
                                        </p:tgtEl>
                                      </p:cBhvr>
                                    </p:animEffect>
                                    <p:set>
                                      <p:cBhvr>
                                        <p:cTn id="12" dur="1" fill="hold">
                                          <p:stCondLst>
                                            <p:cond delay="499"/>
                                          </p:stCondLst>
                                        </p:cTn>
                                        <p:tgtEl>
                                          <p:spTgt spid="27"/>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dissolve">
                                      <p:cBhvr>
                                        <p:cTn id="17" dur="500"/>
                                        <p:tgtEl>
                                          <p:spTgt spid="33"/>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xit" presetSubtype="0" fill="hold" nodeType="clickEffect">
                                  <p:stCondLst>
                                    <p:cond delay="0"/>
                                  </p:stCondLst>
                                  <p:childTnLst>
                                    <p:animEffect transition="out" filter="dissolve">
                                      <p:cBhvr>
                                        <p:cTn id="21" dur="500"/>
                                        <p:tgtEl>
                                          <p:spTgt spid="33"/>
                                        </p:tgtEl>
                                      </p:cBhvr>
                                    </p:animEffect>
                                    <p:set>
                                      <p:cBhvr>
                                        <p:cTn id="22"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FE6DE-DE56-7D46-AC06-07F347D93382}"/>
              </a:ext>
            </a:extLst>
          </p:cNvPr>
          <p:cNvSpPr>
            <a:spLocks noGrp="1"/>
          </p:cNvSpPr>
          <p:nvPr>
            <p:ph type="title"/>
          </p:nvPr>
        </p:nvSpPr>
        <p:spPr/>
        <p:txBody>
          <a:bodyPr/>
          <a:lstStyle/>
          <a:p>
            <a:r>
              <a:rPr lang="en-US" dirty="0"/>
              <a:t>Linkage Method Examples</a:t>
            </a:r>
          </a:p>
        </p:txBody>
      </p:sp>
      <p:sp>
        <p:nvSpPr>
          <p:cNvPr id="4" name="Slide Number Placeholder 3">
            <a:extLst>
              <a:ext uri="{FF2B5EF4-FFF2-40B4-BE49-F238E27FC236}">
                <a16:creationId xmlns:a16="http://schemas.microsoft.com/office/drawing/2014/main" id="{AAFF5B2B-D2B9-F368-56CE-A6C2CDC00D12}"/>
              </a:ext>
            </a:extLst>
          </p:cNvPr>
          <p:cNvSpPr>
            <a:spLocks noGrp="1"/>
          </p:cNvSpPr>
          <p:nvPr>
            <p:ph type="sldNum" sz="quarter" idx="12"/>
          </p:nvPr>
        </p:nvSpPr>
        <p:spPr/>
        <p:txBody>
          <a:bodyPr/>
          <a:lstStyle/>
          <a:p>
            <a:fld id="{3A98EE3D-8CD1-4C3F-BD1C-C98C9596463C}" type="slidenum">
              <a:rPr lang="en-US" smtClean="0"/>
              <a:t>12</a:t>
            </a:fld>
            <a:endParaRPr lang="en-US" dirty="0"/>
          </a:p>
        </p:txBody>
      </p:sp>
      <p:sp>
        <p:nvSpPr>
          <p:cNvPr id="5" name="Oval 4">
            <a:extLst>
              <a:ext uri="{FF2B5EF4-FFF2-40B4-BE49-F238E27FC236}">
                <a16:creationId xmlns:a16="http://schemas.microsoft.com/office/drawing/2014/main" id="{38B2716A-EE49-178E-C358-6015C6F5564F}"/>
              </a:ext>
            </a:extLst>
          </p:cNvPr>
          <p:cNvSpPr/>
          <p:nvPr/>
        </p:nvSpPr>
        <p:spPr>
          <a:xfrm>
            <a:off x="3371162" y="28974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B98E05F-94AD-2128-6C78-45677E789701}"/>
              </a:ext>
            </a:extLst>
          </p:cNvPr>
          <p:cNvSpPr/>
          <p:nvPr/>
        </p:nvSpPr>
        <p:spPr>
          <a:xfrm>
            <a:off x="4063388" y="2644049"/>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902B4C16-775D-67DD-90C7-BE5BC8F0FD8B}"/>
              </a:ext>
            </a:extLst>
          </p:cNvPr>
          <p:cNvSpPr/>
          <p:nvPr/>
        </p:nvSpPr>
        <p:spPr>
          <a:xfrm>
            <a:off x="3492347" y="3837544"/>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5D13E25-2850-5127-9386-D83D259A7661}"/>
              </a:ext>
            </a:extLst>
          </p:cNvPr>
          <p:cNvSpPr/>
          <p:nvPr/>
        </p:nvSpPr>
        <p:spPr>
          <a:xfrm>
            <a:off x="3817672" y="3179164"/>
            <a:ext cx="211156"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7888BBF-A8BD-D594-66E9-A7127B84FC48}"/>
              </a:ext>
            </a:extLst>
          </p:cNvPr>
          <p:cNvSpPr/>
          <p:nvPr/>
        </p:nvSpPr>
        <p:spPr>
          <a:xfrm>
            <a:off x="4884145" y="33546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5A6227C-8A5C-0F5A-8E56-0F965BDA69F3}"/>
              </a:ext>
            </a:extLst>
          </p:cNvPr>
          <p:cNvSpPr/>
          <p:nvPr/>
        </p:nvSpPr>
        <p:spPr>
          <a:xfrm>
            <a:off x="4283725" y="4070656"/>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B2D0DAB-759F-BC92-1175-68DF2063B8B2}"/>
              </a:ext>
            </a:extLst>
          </p:cNvPr>
          <p:cNvSpPr/>
          <p:nvPr/>
        </p:nvSpPr>
        <p:spPr>
          <a:xfrm>
            <a:off x="3073707" y="2390662"/>
            <a:ext cx="2137272" cy="2104220"/>
          </a:xfrm>
          <a:prstGeom prst="ellipse">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8A11D848-D50E-A07A-38C2-007BA75CE4D2}"/>
              </a:ext>
            </a:extLst>
          </p:cNvPr>
          <p:cNvSpPr/>
          <p:nvPr/>
        </p:nvSpPr>
        <p:spPr>
          <a:xfrm>
            <a:off x="6651433" y="3324340"/>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E2A2D2C-7C2B-6DBB-D78E-C1A33B948C9E}"/>
              </a:ext>
            </a:extLst>
          </p:cNvPr>
          <p:cNvSpPr/>
          <p:nvPr/>
        </p:nvSpPr>
        <p:spPr>
          <a:xfrm>
            <a:off x="7594292" y="2644049"/>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7D0E031-7381-113E-7BA3-128F2464423C}"/>
              </a:ext>
            </a:extLst>
          </p:cNvPr>
          <p:cNvSpPr/>
          <p:nvPr/>
        </p:nvSpPr>
        <p:spPr>
          <a:xfrm>
            <a:off x="7329884" y="4178911"/>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6FCFD64-83A4-14DF-337B-04A326542E75}"/>
              </a:ext>
            </a:extLst>
          </p:cNvPr>
          <p:cNvSpPr/>
          <p:nvPr/>
        </p:nvSpPr>
        <p:spPr>
          <a:xfrm>
            <a:off x="7996408" y="3354637"/>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FAC934D-96CC-BAD9-21E0-8D1538EE855F}"/>
              </a:ext>
            </a:extLst>
          </p:cNvPr>
          <p:cNvSpPr/>
          <p:nvPr/>
        </p:nvSpPr>
        <p:spPr>
          <a:xfrm>
            <a:off x="8269991" y="3965996"/>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DFB7667-EE60-85B3-615C-DE9ADEB4DFB0}"/>
              </a:ext>
            </a:extLst>
          </p:cNvPr>
          <p:cNvSpPr/>
          <p:nvPr/>
        </p:nvSpPr>
        <p:spPr>
          <a:xfrm>
            <a:off x="6477918" y="2390662"/>
            <a:ext cx="2263965" cy="2346592"/>
          </a:xfrm>
          <a:prstGeom prst="ellipse">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76503BC-7510-C562-C57E-D22DB363F45A}"/>
              </a:ext>
            </a:extLst>
          </p:cNvPr>
          <p:cNvSpPr/>
          <p:nvPr/>
        </p:nvSpPr>
        <p:spPr>
          <a:xfrm>
            <a:off x="7219715" y="2970807"/>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24ED8913-2E31-020E-000F-F940B3FE7C4A}"/>
              </a:ext>
            </a:extLst>
          </p:cNvPr>
          <p:cNvSpPr txBox="1"/>
          <p:nvPr/>
        </p:nvSpPr>
        <p:spPr>
          <a:xfrm>
            <a:off x="3999583" y="1621520"/>
            <a:ext cx="347945" cy="461665"/>
          </a:xfrm>
          <a:prstGeom prst="rect">
            <a:avLst/>
          </a:prstGeom>
          <a:noFill/>
        </p:spPr>
        <p:txBody>
          <a:bodyPr wrap="square" rtlCol="0">
            <a:spAutoFit/>
          </a:bodyPr>
          <a:lstStyle/>
          <a:p>
            <a:r>
              <a:rPr lang="en-US" sz="2400" b="1" dirty="0"/>
              <a:t>A</a:t>
            </a:r>
          </a:p>
        </p:txBody>
      </p:sp>
      <p:sp>
        <p:nvSpPr>
          <p:cNvPr id="22" name="TextBox 21">
            <a:extLst>
              <a:ext uri="{FF2B5EF4-FFF2-40B4-BE49-F238E27FC236}">
                <a16:creationId xmlns:a16="http://schemas.microsoft.com/office/drawing/2014/main" id="{C2BA7752-E14F-E2F3-0CA1-68E688878D0F}"/>
              </a:ext>
            </a:extLst>
          </p:cNvPr>
          <p:cNvSpPr txBox="1"/>
          <p:nvPr/>
        </p:nvSpPr>
        <p:spPr>
          <a:xfrm>
            <a:off x="7499729" y="1621520"/>
            <a:ext cx="347945" cy="461665"/>
          </a:xfrm>
          <a:prstGeom prst="rect">
            <a:avLst/>
          </a:prstGeom>
          <a:noFill/>
        </p:spPr>
        <p:txBody>
          <a:bodyPr wrap="square" rtlCol="0">
            <a:spAutoFit/>
          </a:bodyPr>
          <a:lstStyle/>
          <a:p>
            <a:r>
              <a:rPr lang="en-US" sz="2400" b="1" dirty="0"/>
              <a:t>B</a:t>
            </a:r>
          </a:p>
        </p:txBody>
      </p:sp>
      <p:sp>
        <p:nvSpPr>
          <p:cNvPr id="32" name="TextBox 31">
            <a:extLst>
              <a:ext uri="{FF2B5EF4-FFF2-40B4-BE49-F238E27FC236}">
                <a16:creationId xmlns:a16="http://schemas.microsoft.com/office/drawing/2014/main" id="{B585A9F3-81C2-7996-C098-7B717F6C7DE0}"/>
              </a:ext>
            </a:extLst>
          </p:cNvPr>
          <p:cNvSpPr txBox="1"/>
          <p:nvPr/>
        </p:nvSpPr>
        <p:spPr>
          <a:xfrm>
            <a:off x="5104482" y="4614428"/>
            <a:ext cx="1373436" cy="646331"/>
          </a:xfrm>
          <a:prstGeom prst="rect">
            <a:avLst/>
          </a:prstGeom>
          <a:noFill/>
        </p:spPr>
        <p:txBody>
          <a:bodyPr wrap="square">
            <a:spAutoFit/>
          </a:bodyPr>
          <a:lstStyle/>
          <a:p>
            <a:pPr algn="ctr"/>
            <a:r>
              <a:rPr lang="en-US" b="1" i="0" dirty="0">
                <a:solidFill>
                  <a:srgbClr val="4D5156"/>
                </a:solidFill>
                <a:effectLst/>
                <a:latin typeface="Roboto" panose="02000000000000000000" pitchFamily="2" charset="0"/>
              </a:rPr>
              <a:t>Average Linkage</a:t>
            </a:r>
            <a:endParaRPr lang="en-US" sz="2400" dirty="0"/>
          </a:p>
        </p:txBody>
      </p:sp>
      <p:cxnSp>
        <p:nvCxnSpPr>
          <p:cNvPr id="15" name="Straight Arrow Connector 14">
            <a:extLst>
              <a:ext uri="{FF2B5EF4-FFF2-40B4-BE49-F238E27FC236}">
                <a16:creationId xmlns:a16="http://schemas.microsoft.com/office/drawing/2014/main" id="{4D9AA3BC-6F06-58E1-22B3-3FF691ADAA96}"/>
              </a:ext>
            </a:extLst>
          </p:cNvPr>
          <p:cNvCxnSpPr>
            <a:stCxn id="6" idx="6"/>
            <a:endCxn id="13" idx="2"/>
          </p:cNvCxnSpPr>
          <p:nvPr/>
        </p:nvCxnSpPr>
        <p:spPr>
          <a:xfrm>
            <a:off x="4283725" y="2748709"/>
            <a:ext cx="3310567" cy="0"/>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F01C6CBA-3CCF-B53A-3793-48F5E16716A4}"/>
              </a:ext>
            </a:extLst>
          </p:cNvPr>
          <p:cNvCxnSpPr>
            <a:cxnSpLocks/>
            <a:stCxn id="6" idx="6"/>
            <a:endCxn id="19" idx="2"/>
          </p:cNvCxnSpPr>
          <p:nvPr/>
        </p:nvCxnSpPr>
        <p:spPr>
          <a:xfrm>
            <a:off x="4283725" y="2748709"/>
            <a:ext cx="2935990" cy="326758"/>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98C77772-16B9-A514-213E-4ECA0EDBB7C6}"/>
              </a:ext>
            </a:extLst>
          </p:cNvPr>
          <p:cNvCxnSpPr>
            <a:cxnSpLocks/>
            <a:stCxn id="11" idx="6"/>
          </p:cNvCxnSpPr>
          <p:nvPr/>
        </p:nvCxnSpPr>
        <p:spPr>
          <a:xfrm flipV="1">
            <a:off x="5210979" y="3077444"/>
            <a:ext cx="2008736" cy="365328"/>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ECBCEB45-70A6-DE09-B509-3051EE754AA8}"/>
              </a:ext>
            </a:extLst>
          </p:cNvPr>
          <p:cNvCxnSpPr>
            <a:cxnSpLocks/>
            <a:stCxn id="6" idx="6"/>
          </p:cNvCxnSpPr>
          <p:nvPr/>
        </p:nvCxnSpPr>
        <p:spPr>
          <a:xfrm>
            <a:off x="4283725" y="2748709"/>
            <a:ext cx="3712683" cy="714504"/>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0F0ED214-C9D9-F9D5-1392-9F2FACEC9C73}"/>
              </a:ext>
            </a:extLst>
          </p:cNvPr>
          <p:cNvCxnSpPr>
            <a:cxnSpLocks/>
            <a:stCxn id="6" idx="6"/>
            <a:endCxn id="17" idx="2"/>
          </p:cNvCxnSpPr>
          <p:nvPr/>
        </p:nvCxnSpPr>
        <p:spPr>
          <a:xfrm>
            <a:off x="4283725" y="2748709"/>
            <a:ext cx="3986266" cy="1321947"/>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43C57FC5-2951-6F85-E640-416EFEC6B9A7}"/>
              </a:ext>
            </a:extLst>
          </p:cNvPr>
          <p:cNvCxnSpPr>
            <a:cxnSpLocks/>
            <a:stCxn id="6" idx="6"/>
            <a:endCxn id="14" idx="1"/>
          </p:cNvCxnSpPr>
          <p:nvPr/>
        </p:nvCxnSpPr>
        <p:spPr>
          <a:xfrm>
            <a:off x="4283725" y="2748709"/>
            <a:ext cx="3078427" cy="1460856"/>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C1417483-D397-53E5-5E2A-D59CCCC4DBE9}"/>
              </a:ext>
            </a:extLst>
          </p:cNvPr>
          <p:cNvCxnSpPr>
            <a:cxnSpLocks/>
            <a:stCxn id="9" idx="6"/>
            <a:endCxn id="13" idx="2"/>
          </p:cNvCxnSpPr>
          <p:nvPr/>
        </p:nvCxnSpPr>
        <p:spPr>
          <a:xfrm flipV="1">
            <a:off x="5104482" y="2748709"/>
            <a:ext cx="2489810" cy="710588"/>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a:extLst>
              <a:ext uri="{FF2B5EF4-FFF2-40B4-BE49-F238E27FC236}">
                <a16:creationId xmlns:a16="http://schemas.microsoft.com/office/drawing/2014/main" id="{E4A84F9F-D4FD-3C5C-148B-4A5D9515926A}"/>
              </a:ext>
            </a:extLst>
          </p:cNvPr>
          <p:cNvCxnSpPr>
            <a:cxnSpLocks/>
            <a:stCxn id="9" idx="6"/>
          </p:cNvCxnSpPr>
          <p:nvPr/>
        </p:nvCxnSpPr>
        <p:spPr>
          <a:xfrm>
            <a:off x="5104482" y="3459297"/>
            <a:ext cx="1731619" cy="48097"/>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44" name="Straight Arrow Connector 43">
            <a:extLst>
              <a:ext uri="{FF2B5EF4-FFF2-40B4-BE49-F238E27FC236}">
                <a16:creationId xmlns:a16="http://schemas.microsoft.com/office/drawing/2014/main" id="{B0636E98-CFD6-AC86-5E53-5EB2F411BD9F}"/>
              </a:ext>
            </a:extLst>
          </p:cNvPr>
          <p:cNvCxnSpPr>
            <a:cxnSpLocks/>
            <a:stCxn id="9" idx="6"/>
            <a:endCxn id="16" idx="2"/>
          </p:cNvCxnSpPr>
          <p:nvPr/>
        </p:nvCxnSpPr>
        <p:spPr>
          <a:xfrm>
            <a:off x="5104482" y="3459297"/>
            <a:ext cx="2891926" cy="0"/>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45" name="Straight Arrow Connector 44">
            <a:extLst>
              <a:ext uri="{FF2B5EF4-FFF2-40B4-BE49-F238E27FC236}">
                <a16:creationId xmlns:a16="http://schemas.microsoft.com/office/drawing/2014/main" id="{5E0967F3-FFF1-70B9-4EEF-2D569E4C8E01}"/>
              </a:ext>
            </a:extLst>
          </p:cNvPr>
          <p:cNvCxnSpPr>
            <a:cxnSpLocks/>
            <a:stCxn id="9" idx="6"/>
            <a:endCxn id="17" idx="2"/>
          </p:cNvCxnSpPr>
          <p:nvPr/>
        </p:nvCxnSpPr>
        <p:spPr>
          <a:xfrm>
            <a:off x="5104482" y="3459297"/>
            <a:ext cx="3165509" cy="611359"/>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a:extLst>
              <a:ext uri="{FF2B5EF4-FFF2-40B4-BE49-F238E27FC236}">
                <a16:creationId xmlns:a16="http://schemas.microsoft.com/office/drawing/2014/main" id="{DB6BC95E-30D6-4A8F-6922-9D8FEAC9DE52}"/>
              </a:ext>
            </a:extLst>
          </p:cNvPr>
          <p:cNvCxnSpPr>
            <a:cxnSpLocks/>
            <a:stCxn id="9" idx="6"/>
            <a:endCxn id="14" idx="1"/>
          </p:cNvCxnSpPr>
          <p:nvPr/>
        </p:nvCxnSpPr>
        <p:spPr>
          <a:xfrm>
            <a:off x="5104482" y="3459297"/>
            <a:ext cx="2257670" cy="750268"/>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58" name="Straight Arrow Connector 57">
            <a:extLst>
              <a:ext uri="{FF2B5EF4-FFF2-40B4-BE49-F238E27FC236}">
                <a16:creationId xmlns:a16="http://schemas.microsoft.com/office/drawing/2014/main" id="{A8B5D142-F6BD-53BF-2971-38B47C19BF7B}"/>
              </a:ext>
            </a:extLst>
          </p:cNvPr>
          <p:cNvCxnSpPr>
            <a:cxnSpLocks/>
            <a:stCxn id="8" idx="5"/>
            <a:endCxn id="19" idx="2"/>
          </p:cNvCxnSpPr>
          <p:nvPr/>
        </p:nvCxnSpPr>
        <p:spPr>
          <a:xfrm flipV="1">
            <a:off x="3997905" y="3075467"/>
            <a:ext cx="3221810" cy="282363"/>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59" name="Straight Arrow Connector 58">
            <a:extLst>
              <a:ext uri="{FF2B5EF4-FFF2-40B4-BE49-F238E27FC236}">
                <a16:creationId xmlns:a16="http://schemas.microsoft.com/office/drawing/2014/main" id="{5A74ED3D-BBE5-0E73-A9A3-E0B7A67C641E}"/>
              </a:ext>
            </a:extLst>
          </p:cNvPr>
          <p:cNvCxnSpPr>
            <a:cxnSpLocks/>
            <a:stCxn id="8" idx="5"/>
          </p:cNvCxnSpPr>
          <p:nvPr/>
        </p:nvCxnSpPr>
        <p:spPr>
          <a:xfrm flipV="1">
            <a:off x="3997905" y="3331921"/>
            <a:ext cx="2818325" cy="25909"/>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60" name="Straight Arrow Connector 59">
            <a:extLst>
              <a:ext uri="{FF2B5EF4-FFF2-40B4-BE49-F238E27FC236}">
                <a16:creationId xmlns:a16="http://schemas.microsoft.com/office/drawing/2014/main" id="{E5562BE1-0719-29DF-A591-B93A20646927}"/>
              </a:ext>
            </a:extLst>
          </p:cNvPr>
          <p:cNvCxnSpPr>
            <a:cxnSpLocks/>
            <a:stCxn id="8" idx="5"/>
            <a:endCxn id="16" idx="3"/>
          </p:cNvCxnSpPr>
          <p:nvPr/>
        </p:nvCxnSpPr>
        <p:spPr>
          <a:xfrm>
            <a:off x="3997905" y="3357830"/>
            <a:ext cx="4030771" cy="175473"/>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61" name="Straight Arrow Connector 60">
            <a:extLst>
              <a:ext uri="{FF2B5EF4-FFF2-40B4-BE49-F238E27FC236}">
                <a16:creationId xmlns:a16="http://schemas.microsoft.com/office/drawing/2014/main" id="{8B0793FF-85E4-22DD-4CC3-F0D496C0A0A6}"/>
              </a:ext>
            </a:extLst>
          </p:cNvPr>
          <p:cNvCxnSpPr>
            <a:cxnSpLocks/>
            <a:stCxn id="8" idx="5"/>
            <a:endCxn id="17" idx="2"/>
          </p:cNvCxnSpPr>
          <p:nvPr/>
        </p:nvCxnSpPr>
        <p:spPr>
          <a:xfrm>
            <a:off x="3997905" y="3357830"/>
            <a:ext cx="4272086" cy="712826"/>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62" name="Straight Arrow Connector 61">
            <a:extLst>
              <a:ext uri="{FF2B5EF4-FFF2-40B4-BE49-F238E27FC236}">
                <a16:creationId xmlns:a16="http://schemas.microsoft.com/office/drawing/2014/main" id="{F56A71C2-2C38-D08F-6C15-903CF9DECCA9}"/>
              </a:ext>
            </a:extLst>
          </p:cNvPr>
          <p:cNvCxnSpPr>
            <a:cxnSpLocks/>
            <a:stCxn id="8" idx="5"/>
            <a:endCxn id="14" idx="1"/>
          </p:cNvCxnSpPr>
          <p:nvPr/>
        </p:nvCxnSpPr>
        <p:spPr>
          <a:xfrm>
            <a:off x="3997905" y="3357830"/>
            <a:ext cx="3364247" cy="851735"/>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81" name="Straight Arrow Connector 80">
            <a:extLst>
              <a:ext uri="{FF2B5EF4-FFF2-40B4-BE49-F238E27FC236}">
                <a16:creationId xmlns:a16="http://schemas.microsoft.com/office/drawing/2014/main" id="{F88404B6-60E3-2A39-BE7D-23C27231FCDC}"/>
              </a:ext>
            </a:extLst>
          </p:cNvPr>
          <p:cNvCxnSpPr>
            <a:cxnSpLocks/>
            <a:stCxn id="10" idx="7"/>
          </p:cNvCxnSpPr>
          <p:nvPr/>
        </p:nvCxnSpPr>
        <p:spPr>
          <a:xfrm flipV="1">
            <a:off x="4471794" y="3227867"/>
            <a:ext cx="2900321" cy="873443"/>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82" name="Straight Arrow Connector 81">
            <a:extLst>
              <a:ext uri="{FF2B5EF4-FFF2-40B4-BE49-F238E27FC236}">
                <a16:creationId xmlns:a16="http://schemas.microsoft.com/office/drawing/2014/main" id="{0B904E6F-D21E-4F4C-2420-64B078513A0D}"/>
              </a:ext>
            </a:extLst>
          </p:cNvPr>
          <p:cNvCxnSpPr>
            <a:cxnSpLocks/>
            <a:stCxn id="10" idx="7"/>
          </p:cNvCxnSpPr>
          <p:nvPr/>
        </p:nvCxnSpPr>
        <p:spPr>
          <a:xfrm flipV="1">
            <a:off x="4471794" y="3507394"/>
            <a:ext cx="2364307" cy="593916"/>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83" name="Straight Arrow Connector 82">
            <a:extLst>
              <a:ext uri="{FF2B5EF4-FFF2-40B4-BE49-F238E27FC236}">
                <a16:creationId xmlns:a16="http://schemas.microsoft.com/office/drawing/2014/main" id="{D521AE71-6664-C02E-92F1-807DDD934E03}"/>
              </a:ext>
            </a:extLst>
          </p:cNvPr>
          <p:cNvCxnSpPr>
            <a:cxnSpLocks/>
            <a:stCxn id="10" idx="7"/>
          </p:cNvCxnSpPr>
          <p:nvPr/>
        </p:nvCxnSpPr>
        <p:spPr>
          <a:xfrm flipV="1">
            <a:off x="4471794" y="3537691"/>
            <a:ext cx="3709282" cy="563619"/>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84" name="Straight Arrow Connector 83">
            <a:extLst>
              <a:ext uri="{FF2B5EF4-FFF2-40B4-BE49-F238E27FC236}">
                <a16:creationId xmlns:a16="http://schemas.microsoft.com/office/drawing/2014/main" id="{0C8F2E0E-C300-3F3C-EEAF-C60FC2AE8B8A}"/>
              </a:ext>
            </a:extLst>
          </p:cNvPr>
          <p:cNvCxnSpPr>
            <a:cxnSpLocks/>
            <a:stCxn id="10" idx="7"/>
          </p:cNvCxnSpPr>
          <p:nvPr/>
        </p:nvCxnSpPr>
        <p:spPr>
          <a:xfrm>
            <a:off x="4471794" y="4101310"/>
            <a:ext cx="3950597" cy="121746"/>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85" name="Straight Arrow Connector 84">
            <a:extLst>
              <a:ext uri="{FF2B5EF4-FFF2-40B4-BE49-F238E27FC236}">
                <a16:creationId xmlns:a16="http://schemas.microsoft.com/office/drawing/2014/main" id="{F6501E17-82DA-711F-C230-16E427276004}"/>
              </a:ext>
            </a:extLst>
          </p:cNvPr>
          <p:cNvCxnSpPr>
            <a:cxnSpLocks/>
            <a:stCxn id="10" idx="7"/>
          </p:cNvCxnSpPr>
          <p:nvPr/>
        </p:nvCxnSpPr>
        <p:spPr>
          <a:xfrm>
            <a:off x="4471794" y="4101310"/>
            <a:ext cx="3042758" cy="260655"/>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91" name="Straight Arrow Connector 90">
            <a:extLst>
              <a:ext uri="{FF2B5EF4-FFF2-40B4-BE49-F238E27FC236}">
                <a16:creationId xmlns:a16="http://schemas.microsoft.com/office/drawing/2014/main" id="{0F21A222-A5C8-11A1-EA17-E212134C0AFF}"/>
              </a:ext>
            </a:extLst>
          </p:cNvPr>
          <p:cNvCxnSpPr>
            <a:cxnSpLocks/>
            <a:stCxn id="5" idx="5"/>
          </p:cNvCxnSpPr>
          <p:nvPr/>
        </p:nvCxnSpPr>
        <p:spPr>
          <a:xfrm>
            <a:off x="3559231" y="3076103"/>
            <a:ext cx="3812884" cy="151764"/>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92" name="Straight Arrow Connector 91">
            <a:extLst>
              <a:ext uri="{FF2B5EF4-FFF2-40B4-BE49-F238E27FC236}">
                <a16:creationId xmlns:a16="http://schemas.microsoft.com/office/drawing/2014/main" id="{F07A0F81-146E-C2F2-CB52-FAA0BBAAD44B}"/>
              </a:ext>
            </a:extLst>
          </p:cNvPr>
          <p:cNvCxnSpPr>
            <a:cxnSpLocks/>
            <a:stCxn id="5" idx="5"/>
          </p:cNvCxnSpPr>
          <p:nvPr/>
        </p:nvCxnSpPr>
        <p:spPr>
          <a:xfrm>
            <a:off x="3559231" y="3076103"/>
            <a:ext cx="3276870" cy="431291"/>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93" name="Straight Arrow Connector 92">
            <a:extLst>
              <a:ext uri="{FF2B5EF4-FFF2-40B4-BE49-F238E27FC236}">
                <a16:creationId xmlns:a16="http://schemas.microsoft.com/office/drawing/2014/main" id="{52062495-5058-32BA-043A-3B8247758EE4}"/>
              </a:ext>
            </a:extLst>
          </p:cNvPr>
          <p:cNvCxnSpPr>
            <a:cxnSpLocks/>
            <a:stCxn id="5" idx="5"/>
          </p:cNvCxnSpPr>
          <p:nvPr/>
        </p:nvCxnSpPr>
        <p:spPr>
          <a:xfrm>
            <a:off x="3559231" y="3076103"/>
            <a:ext cx="4621845" cy="461588"/>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94" name="Straight Arrow Connector 93">
            <a:extLst>
              <a:ext uri="{FF2B5EF4-FFF2-40B4-BE49-F238E27FC236}">
                <a16:creationId xmlns:a16="http://schemas.microsoft.com/office/drawing/2014/main" id="{8974AF2E-30D7-3694-294A-E1156DA4E025}"/>
              </a:ext>
            </a:extLst>
          </p:cNvPr>
          <p:cNvCxnSpPr>
            <a:cxnSpLocks/>
            <a:stCxn id="5" idx="5"/>
          </p:cNvCxnSpPr>
          <p:nvPr/>
        </p:nvCxnSpPr>
        <p:spPr>
          <a:xfrm>
            <a:off x="3559231" y="3076103"/>
            <a:ext cx="4863160" cy="1146953"/>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95" name="Straight Arrow Connector 94">
            <a:extLst>
              <a:ext uri="{FF2B5EF4-FFF2-40B4-BE49-F238E27FC236}">
                <a16:creationId xmlns:a16="http://schemas.microsoft.com/office/drawing/2014/main" id="{16B56E3A-8C1E-39E3-3D77-15B53550D143}"/>
              </a:ext>
            </a:extLst>
          </p:cNvPr>
          <p:cNvCxnSpPr>
            <a:cxnSpLocks/>
            <a:stCxn id="5" idx="5"/>
          </p:cNvCxnSpPr>
          <p:nvPr/>
        </p:nvCxnSpPr>
        <p:spPr>
          <a:xfrm>
            <a:off x="3559231" y="3076103"/>
            <a:ext cx="3955321" cy="1285862"/>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101" name="Straight Arrow Connector 100">
            <a:extLst>
              <a:ext uri="{FF2B5EF4-FFF2-40B4-BE49-F238E27FC236}">
                <a16:creationId xmlns:a16="http://schemas.microsoft.com/office/drawing/2014/main" id="{919F4359-B6DA-84D2-FEE5-997EDDB02C6F}"/>
              </a:ext>
            </a:extLst>
          </p:cNvPr>
          <p:cNvCxnSpPr>
            <a:cxnSpLocks/>
            <a:stCxn id="7" idx="6"/>
          </p:cNvCxnSpPr>
          <p:nvPr/>
        </p:nvCxnSpPr>
        <p:spPr>
          <a:xfrm flipV="1">
            <a:off x="3712684" y="3227867"/>
            <a:ext cx="3659431" cy="714337"/>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102" name="Straight Arrow Connector 101">
            <a:extLst>
              <a:ext uri="{FF2B5EF4-FFF2-40B4-BE49-F238E27FC236}">
                <a16:creationId xmlns:a16="http://schemas.microsoft.com/office/drawing/2014/main" id="{E6E04774-439F-83F8-6FFF-B772D6A20246}"/>
              </a:ext>
            </a:extLst>
          </p:cNvPr>
          <p:cNvCxnSpPr>
            <a:cxnSpLocks/>
            <a:stCxn id="7" idx="6"/>
          </p:cNvCxnSpPr>
          <p:nvPr/>
        </p:nvCxnSpPr>
        <p:spPr>
          <a:xfrm flipV="1">
            <a:off x="3712684" y="3507394"/>
            <a:ext cx="3123417" cy="434810"/>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103" name="Straight Arrow Connector 102">
            <a:extLst>
              <a:ext uri="{FF2B5EF4-FFF2-40B4-BE49-F238E27FC236}">
                <a16:creationId xmlns:a16="http://schemas.microsoft.com/office/drawing/2014/main" id="{BB6C4291-7A34-8BDF-88CB-2014981530AC}"/>
              </a:ext>
            </a:extLst>
          </p:cNvPr>
          <p:cNvCxnSpPr>
            <a:cxnSpLocks/>
            <a:stCxn id="7" idx="6"/>
          </p:cNvCxnSpPr>
          <p:nvPr/>
        </p:nvCxnSpPr>
        <p:spPr>
          <a:xfrm flipV="1">
            <a:off x="3712684" y="3537691"/>
            <a:ext cx="4468392" cy="404513"/>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104" name="Straight Arrow Connector 103">
            <a:extLst>
              <a:ext uri="{FF2B5EF4-FFF2-40B4-BE49-F238E27FC236}">
                <a16:creationId xmlns:a16="http://schemas.microsoft.com/office/drawing/2014/main" id="{DA69135D-3F51-6088-6DF9-E00EC6882B72}"/>
              </a:ext>
            </a:extLst>
          </p:cNvPr>
          <p:cNvCxnSpPr>
            <a:cxnSpLocks/>
            <a:stCxn id="7" idx="6"/>
            <a:endCxn id="17" idx="4"/>
          </p:cNvCxnSpPr>
          <p:nvPr/>
        </p:nvCxnSpPr>
        <p:spPr>
          <a:xfrm>
            <a:off x="3712684" y="3942204"/>
            <a:ext cx="4667476" cy="233112"/>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cxnSp>
        <p:nvCxnSpPr>
          <p:cNvPr id="105" name="Straight Arrow Connector 104">
            <a:extLst>
              <a:ext uri="{FF2B5EF4-FFF2-40B4-BE49-F238E27FC236}">
                <a16:creationId xmlns:a16="http://schemas.microsoft.com/office/drawing/2014/main" id="{61698D42-D675-F4A8-3193-41885D01519D}"/>
              </a:ext>
            </a:extLst>
          </p:cNvPr>
          <p:cNvCxnSpPr>
            <a:cxnSpLocks/>
            <a:stCxn id="7" idx="6"/>
          </p:cNvCxnSpPr>
          <p:nvPr/>
        </p:nvCxnSpPr>
        <p:spPr>
          <a:xfrm>
            <a:off x="3712684" y="3942204"/>
            <a:ext cx="3801868" cy="419761"/>
          </a:xfrm>
          <a:prstGeom prst="straightConnector1">
            <a:avLst/>
          </a:prstGeom>
          <a:ln>
            <a:prstDash val="sysDash"/>
            <a:headEnd type="none"/>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90525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dissolve">
                                      <p:cBhvr>
                                        <p:cTn id="12" dur="500"/>
                                        <p:tgtEl>
                                          <p:spTgt spid="15"/>
                                        </p:tgtEl>
                                      </p:cBhvr>
                                    </p:animEffect>
                                  </p:childTnLst>
                                </p:cTn>
                              </p:par>
                              <p:par>
                                <p:cTn id="13" presetID="9"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dissolve">
                                      <p:cBhvr>
                                        <p:cTn id="15" dur="500"/>
                                        <p:tgtEl>
                                          <p:spTgt spid="24"/>
                                        </p:tgtEl>
                                      </p:cBhvr>
                                    </p:animEffect>
                                  </p:childTnLst>
                                </p:cTn>
                              </p:par>
                              <p:par>
                                <p:cTn id="16" presetID="9" presetClass="entr" presetSubtype="0" fill="hold" nodeType="with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dissolve">
                                      <p:cBhvr>
                                        <p:cTn id="18" dur="500"/>
                                        <p:tgtEl>
                                          <p:spTgt spid="27"/>
                                        </p:tgtEl>
                                      </p:cBhvr>
                                    </p:animEffect>
                                  </p:childTnLst>
                                </p:cTn>
                              </p:par>
                              <p:par>
                                <p:cTn id="19" presetID="9" presetClass="entr" presetSubtype="0"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dissolve">
                                      <p:cBhvr>
                                        <p:cTn id="21" dur="500"/>
                                        <p:tgtEl>
                                          <p:spTgt spid="31"/>
                                        </p:tgtEl>
                                      </p:cBhvr>
                                    </p:animEffect>
                                  </p:childTnLst>
                                </p:cTn>
                              </p:par>
                              <p:par>
                                <p:cTn id="22" presetID="9" presetClass="entr" presetSubtype="0" fill="hold"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dissolve">
                                      <p:cBhvr>
                                        <p:cTn id="24" dur="500"/>
                                        <p:tgtEl>
                                          <p:spTgt spid="35"/>
                                        </p:tgtEl>
                                      </p:cBhvr>
                                    </p:animEffect>
                                  </p:childTnLst>
                                </p:cTn>
                              </p:par>
                              <p:par>
                                <p:cTn id="25" presetID="9" presetClass="entr" presetSubtype="0" fill="hold"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dissolve">
                                      <p:cBhvr>
                                        <p:cTn id="27" dur="500"/>
                                        <p:tgtEl>
                                          <p:spTgt spid="38"/>
                                        </p:tgtEl>
                                      </p:cBhvr>
                                    </p:animEffect>
                                  </p:childTnLst>
                                </p:cTn>
                              </p:par>
                              <p:par>
                                <p:cTn id="28" presetID="9" presetClass="entr" presetSubtype="0" fill="hold" nodeType="withEffect">
                                  <p:stCondLst>
                                    <p:cond delay="0"/>
                                  </p:stCondLst>
                                  <p:childTnLst>
                                    <p:set>
                                      <p:cBhvr>
                                        <p:cTn id="29" dur="1" fill="hold">
                                          <p:stCondLst>
                                            <p:cond delay="0"/>
                                          </p:stCondLst>
                                        </p:cTn>
                                        <p:tgtEl>
                                          <p:spTgt spid="42"/>
                                        </p:tgtEl>
                                        <p:attrNameLst>
                                          <p:attrName>style.visibility</p:attrName>
                                        </p:attrNameLst>
                                      </p:cBhvr>
                                      <p:to>
                                        <p:strVal val="visible"/>
                                      </p:to>
                                    </p:set>
                                    <p:animEffect transition="in" filter="dissolve">
                                      <p:cBhvr>
                                        <p:cTn id="30" dur="500"/>
                                        <p:tgtEl>
                                          <p:spTgt spid="42"/>
                                        </p:tgtEl>
                                      </p:cBhvr>
                                    </p:animEffect>
                                  </p:childTnLst>
                                </p:cTn>
                              </p:par>
                              <p:par>
                                <p:cTn id="31" presetID="9" presetClass="entr" presetSubtype="0" fill="hold" nodeType="with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dissolve">
                                      <p:cBhvr>
                                        <p:cTn id="33" dur="500"/>
                                        <p:tgtEl>
                                          <p:spTgt spid="43"/>
                                        </p:tgtEl>
                                      </p:cBhvr>
                                    </p:animEffect>
                                  </p:childTnLst>
                                </p:cTn>
                              </p:par>
                              <p:par>
                                <p:cTn id="34" presetID="9" presetClass="entr" presetSubtype="0" fill="hold" nodeType="with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dissolve">
                                      <p:cBhvr>
                                        <p:cTn id="36" dur="500"/>
                                        <p:tgtEl>
                                          <p:spTgt spid="44"/>
                                        </p:tgtEl>
                                      </p:cBhvr>
                                    </p:animEffect>
                                  </p:childTnLst>
                                </p:cTn>
                              </p:par>
                              <p:par>
                                <p:cTn id="37" presetID="9" presetClass="entr" presetSubtype="0" fill="hold" nodeType="withEffect">
                                  <p:stCondLst>
                                    <p:cond delay="0"/>
                                  </p:stCondLst>
                                  <p:childTnLst>
                                    <p:set>
                                      <p:cBhvr>
                                        <p:cTn id="38" dur="1" fill="hold">
                                          <p:stCondLst>
                                            <p:cond delay="0"/>
                                          </p:stCondLst>
                                        </p:cTn>
                                        <p:tgtEl>
                                          <p:spTgt spid="45"/>
                                        </p:tgtEl>
                                        <p:attrNameLst>
                                          <p:attrName>style.visibility</p:attrName>
                                        </p:attrNameLst>
                                      </p:cBhvr>
                                      <p:to>
                                        <p:strVal val="visible"/>
                                      </p:to>
                                    </p:set>
                                    <p:animEffect transition="in" filter="dissolve">
                                      <p:cBhvr>
                                        <p:cTn id="39" dur="500"/>
                                        <p:tgtEl>
                                          <p:spTgt spid="45"/>
                                        </p:tgtEl>
                                      </p:cBhvr>
                                    </p:animEffect>
                                  </p:childTnLst>
                                </p:cTn>
                              </p:par>
                              <p:par>
                                <p:cTn id="40" presetID="9" presetClass="entr" presetSubtype="0" fill="hold" nodeType="withEffect">
                                  <p:stCondLst>
                                    <p:cond delay="0"/>
                                  </p:stCondLst>
                                  <p:childTnLst>
                                    <p:set>
                                      <p:cBhvr>
                                        <p:cTn id="41" dur="1" fill="hold">
                                          <p:stCondLst>
                                            <p:cond delay="0"/>
                                          </p:stCondLst>
                                        </p:cTn>
                                        <p:tgtEl>
                                          <p:spTgt spid="46"/>
                                        </p:tgtEl>
                                        <p:attrNameLst>
                                          <p:attrName>style.visibility</p:attrName>
                                        </p:attrNameLst>
                                      </p:cBhvr>
                                      <p:to>
                                        <p:strVal val="visible"/>
                                      </p:to>
                                    </p:set>
                                    <p:animEffect transition="in" filter="dissolve">
                                      <p:cBhvr>
                                        <p:cTn id="42" dur="500"/>
                                        <p:tgtEl>
                                          <p:spTgt spid="46"/>
                                        </p:tgtEl>
                                      </p:cBhvr>
                                    </p:animEffect>
                                  </p:childTnLst>
                                </p:cTn>
                              </p:par>
                              <p:par>
                                <p:cTn id="43" presetID="9" presetClass="entr" presetSubtype="0" fill="hold" nodeType="withEffect">
                                  <p:stCondLst>
                                    <p:cond delay="0"/>
                                  </p:stCondLst>
                                  <p:childTnLst>
                                    <p:set>
                                      <p:cBhvr>
                                        <p:cTn id="44" dur="1" fill="hold">
                                          <p:stCondLst>
                                            <p:cond delay="0"/>
                                          </p:stCondLst>
                                        </p:cTn>
                                        <p:tgtEl>
                                          <p:spTgt spid="58"/>
                                        </p:tgtEl>
                                        <p:attrNameLst>
                                          <p:attrName>style.visibility</p:attrName>
                                        </p:attrNameLst>
                                      </p:cBhvr>
                                      <p:to>
                                        <p:strVal val="visible"/>
                                      </p:to>
                                    </p:set>
                                    <p:animEffect transition="in" filter="dissolve">
                                      <p:cBhvr>
                                        <p:cTn id="45" dur="500"/>
                                        <p:tgtEl>
                                          <p:spTgt spid="58"/>
                                        </p:tgtEl>
                                      </p:cBhvr>
                                    </p:animEffect>
                                  </p:childTnLst>
                                </p:cTn>
                              </p:par>
                              <p:par>
                                <p:cTn id="46" presetID="9" presetClass="entr" presetSubtype="0" fill="hold" nodeType="withEffect">
                                  <p:stCondLst>
                                    <p:cond delay="0"/>
                                  </p:stCondLst>
                                  <p:childTnLst>
                                    <p:set>
                                      <p:cBhvr>
                                        <p:cTn id="47" dur="1" fill="hold">
                                          <p:stCondLst>
                                            <p:cond delay="0"/>
                                          </p:stCondLst>
                                        </p:cTn>
                                        <p:tgtEl>
                                          <p:spTgt spid="60"/>
                                        </p:tgtEl>
                                        <p:attrNameLst>
                                          <p:attrName>style.visibility</p:attrName>
                                        </p:attrNameLst>
                                      </p:cBhvr>
                                      <p:to>
                                        <p:strVal val="visible"/>
                                      </p:to>
                                    </p:set>
                                    <p:animEffect transition="in" filter="dissolve">
                                      <p:cBhvr>
                                        <p:cTn id="48" dur="500"/>
                                        <p:tgtEl>
                                          <p:spTgt spid="60"/>
                                        </p:tgtEl>
                                      </p:cBhvr>
                                    </p:animEffect>
                                  </p:childTnLst>
                                </p:cTn>
                              </p:par>
                              <p:par>
                                <p:cTn id="49" presetID="9" presetClass="entr" presetSubtype="0" fill="hold" nodeType="withEffect">
                                  <p:stCondLst>
                                    <p:cond delay="0"/>
                                  </p:stCondLst>
                                  <p:childTnLst>
                                    <p:set>
                                      <p:cBhvr>
                                        <p:cTn id="50" dur="1" fill="hold">
                                          <p:stCondLst>
                                            <p:cond delay="0"/>
                                          </p:stCondLst>
                                        </p:cTn>
                                        <p:tgtEl>
                                          <p:spTgt spid="61"/>
                                        </p:tgtEl>
                                        <p:attrNameLst>
                                          <p:attrName>style.visibility</p:attrName>
                                        </p:attrNameLst>
                                      </p:cBhvr>
                                      <p:to>
                                        <p:strVal val="visible"/>
                                      </p:to>
                                    </p:set>
                                    <p:animEffect transition="in" filter="dissolve">
                                      <p:cBhvr>
                                        <p:cTn id="51" dur="500"/>
                                        <p:tgtEl>
                                          <p:spTgt spid="61"/>
                                        </p:tgtEl>
                                      </p:cBhvr>
                                    </p:animEffect>
                                  </p:childTnLst>
                                </p:cTn>
                              </p:par>
                              <p:par>
                                <p:cTn id="52" presetID="9" presetClass="entr" presetSubtype="0" fill="hold" nodeType="withEffect">
                                  <p:stCondLst>
                                    <p:cond delay="0"/>
                                  </p:stCondLst>
                                  <p:childTnLst>
                                    <p:set>
                                      <p:cBhvr>
                                        <p:cTn id="53" dur="1" fill="hold">
                                          <p:stCondLst>
                                            <p:cond delay="0"/>
                                          </p:stCondLst>
                                        </p:cTn>
                                        <p:tgtEl>
                                          <p:spTgt spid="62"/>
                                        </p:tgtEl>
                                        <p:attrNameLst>
                                          <p:attrName>style.visibility</p:attrName>
                                        </p:attrNameLst>
                                      </p:cBhvr>
                                      <p:to>
                                        <p:strVal val="visible"/>
                                      </p:to>
                                    </p:set>
                                    <p:animEffect transition="in" filter="dissolve">
                                      <p:cBhvr>
                                        <p:cTn id="54" dur="500"/>
                                        <p:tgtEl>
                                          <p:spTgt spid="62"/>
                                        </p:tgtEl>
                                      </p:cBhvr>
                                    </p:animEffect>
                                  </p:childTnLst>
                                </p:cTn>
                              </p:par>
                              <p:par>
                                <p:cTn id="55" presetID="9" presetClass="entr" presetSubtype="0" fill="hold" nodeType="withEffect">
                                  <p:stCondLst>
                                    <p:cond delay="0"/>
                                  </p:stCondLst>
                                  <p:childTnLst>
                                    <p:set>
                                      <p:cBhvr>
                                        <p:cTn id="56" dur="1" fill="hold">
                                          <p:stCondLst>
                                            <p:cond delay="0"/>
                                          </p:stCondLst>
                                        </p:cTn>
                                        <p:tgtEl>
                                          <p:spTgt spid="81"/>
                                        </p:tgtEl>
                                        <p:attrNameLst>
                                          <p:attrName>style.visibility</p:attrName>
                                        </p:attrNameLst>
                                      </p:cBhvr>
                                      <p:to>
                                        <p:strVal val="visible"/>
                                      </p:to>
                                    </p:set>
                                    <p:animEffect transition="in" filter="dissolve">
                                      <p:cBhvr>
                                        <p:cTn id="57" dur="500"/>
                                        <p:tgtEl>
                                          <p:spTgt spid="81"/>
                                        </p:tgtEl>
                                      </p:cBhvr>
                                    </p:animEffect>
                                  </p:childTnLst>
                                </p:cTn>
                              </p:par>
                              <p:par>
                                <p:cTn id="58" presetID="9" presetClass="entr" presetSubtype="0" fill="hold" nodeType="withEffect">
                                  <p:stCondLst>
                                    <p:cond delay="0"/>
                                  </p:stCondLst>
                                  <p:childTnLst>
                                    <p:set>
                                      <p:cBhvr>
                                        <p:cTn id="59" dur="1" fill="hold">
                                          <p:stCondLst>
                                            <p:cond delay="0"/>
                                          </p:stCondLst>
                                        </p:cTn>
                                        <p:tgtEl>
                                          <p:spTgt spid="82"/>
                                        </p:tgtEl>
                                        <p:attrNameLst>
                                          <p:attrName>style.visibility</p:attrName>
                                        </p:attrNameLst>
                                      </p:cBhvr>
                                      <p:to>
                                        <p:strVal val="visible"/>
                                      </p:to>
                                    </p:set>
                                    <p:animEffect transition="in" filter="dissolve">
                                      <p:cBhvr>
                                        <p:cTn id="60" dur="500"/>
                                        <p:tgtEl>
                                          <p:spTgt spid="82"/>
                                        </p:tgtEl>
                                      </p:cBhvr>
                                    </p:animEffect>
                                  </p:childTnLst>
                                </p:cTn>
                              </p:par>
                              <p:par>
                                <p:cTn id="61" presetID="9" presetClass="entr" presetSubtype="0" fill="hold" nodeType="withEffect">
                                  <p:stCondLst>
                                    <p:cond delay="0"/>
                                  </p:stCondLst>
                                  <p:childTnLst>
                                    <p:set>
                                      <p:cBhvr>
                                        <p:cTn id="62" dur="1" fill="hold">
                                          <p:stCondLst>
                                            <p:cond delay="0"/>
                                          </p:stCondLst>
                                        </p:cTn>
                                        <p:tgtEl>
                                          <p:spTgt spid="83"/>
                                        </p:tgtEl>
                                        <p:attrNameLst>
                                          <p:attrName>style.visibility</p:attrName>
                                        </p:attrNameLst>
                                      </p:cBhvr>
                                      <p:to>
                                        <p:strVal val="visible"/>
                                      </p:to>
                                    </p:set>
                                    <p:animEffect transition="in" filter="dissolve">
                                      <p:cBhvr>
                                        <p:cTn id="63" dur="500"/>
                                        <p:tgtEl>
                                          <p:spTgt spid="83"/>
                                        </p:tgtEl>
                                      </p:cBhvr>
                                    </p:animEffect>
                                  </p:childTnLst>
                                </p:cTn>
                              </p:par>
                              <p:par>
                                <p:cTn id="64" presetID="9" presetClass="entr" presetSubtype="0" fill="hold" nodeType="withEffect">
                                  <p:stCondLst>
                                    <p:cond delay="0"/>
                                  </p:stCondLst>
                                  <p:childTnLst>
                                    <p:set>
                                      <p:cBhvr>
                                        <p:cTn id="65" dur="1" fill="hold">
                                          <p:stCondLst>
                                            <p:cond delay="0"/>
                                          </p:stCondLst>
                                        </p:cTn>
                                        <p:tgtEl>
                                          <p:spTgt spid="84"/>
                                        </p:tgtEl>
                                        <p:attrNameLst>
                                          <p:attrName>style.visibility</p:attrName>
                                        </p:attrNameLst>
                                      </p:cBhvr>
                                      <p:to>
                                        <p:strVal val="visible"/>
                                      </p:to>
                                    </p:set>
                                    <p:animEffect transition="in" filter="dissolve">
                                      <p:cBhvr>
                                        <p:cTn id="66" dur="500"/>
                                        <p:tgtEl>
                                          <p:spTgt spid="84"/>
                                        </p:tgtEl>
                                      </p:cBhvr>
                                    </p:animEffect>
                                  </p:childTnLst>
                                </p:cTn>
                              </p:par>
                              <p:par>
                                <p:cTn id="67" presetID="9" presetClass="entr" presetSubtype="0" fill="hold" nodeType="withEffect">
                                  <p:stCondLst>
                                    <p:cond delay="0"/>
                                  </p:stCondLst>
                                  <p:childTnLst>
                                    <p:set>
                                      <p:cBhvr>
                                        <p:cTn id="68" dur="1" fill="hold">
                                          <p:stCondLst>
                                            <p:cond delay="0"/>
                                          </p:stCondLst>
                                        </p:cTn>
                                        <p:tgtEl>
                                          <p:spTgt spid="85"/>
                                        </p:tgtEl>
                                        <p:attrNameLst>
                                          <p:attrName>style.visibility</p:attrName>
                                        </p:attrNameLst>
                                      </p:cBhvr>
                                      <p:to>
                                        <p:strVal val="visible"/>
                                      </p:to>
                                    </p:set>
                                    <p:animEffect transition="in" filter="dissolve">
                                      <p:cBhvr>
                                        <p:cTn id="69" dur="500"/>
                                        <p:tgtEl>
                                          <p:spTgt spid="85"/>
                                        </p:tgtEl>
                                      </p:cBhvr>
                                    </p:animEffect>
                                  </p:childTnLst>
                                </p:cTn>
                              </p:par>
                              <p:par>
                                <p:cTn id="70" presetID="9" presetClass="entr" presetSubtype="0" fill="hold" nodeType="withEffect">
                                  <p:stCondLst>
                                    <p:cond delay="0"/>
                                  </p:stCondLst>
                                  <p:childTnLst>
                                    <p:set>
                                      <p:cBhvr>
                                        <p:cTn id="71" dur="1" fill="hold">
                                          <p:stCondLst>
                                            <p:cond delay="0"/>
                                          </p:stCondLst>
                                        </p:cTn>
                                        <p:tgtEl>
                                          <p:spTgt spid="91"/>
                                        </p:tgtEl>
                                        <p:attrNameLst>
                                          <p:attrName>style.visibility</p:attrName>
                                        </p:attrNameLst>
                                      </p:cBhvr>
                                      <p:to>
                                        <p:strVal val="visible"/>
                                      </p:to>
                                    </p:set>
                                    <p:animEffect transition="in" filter="dissolve">
                                      <p:cBhvr>
                                        <p:cTn id="72" dur="500"/>
                                        <p:tgtEl>
                                          <p:spTgt spid="91"/>
                                        </p:tgtEl>
                                      </p:cBhvr>
                                    </p:animEffect>
                                  </p:childTnLst>
                                </p:cTn>
                              </p:par>
                              <p:par>
                                <p:cTn id="73" presetID="9" presetClass="entr" presetSubtype="0" fill="hold" nodeType="withEffect">
                                  <p:stCondLst>
                                    <p:cond delay="0"/>
                                  </p:stCondLst>
                                  <p:childTnLst>
                                    <p:set>
                                      <p:cBhvr>
                                        <p:cTn id="74" dur="1" fill="hold">
                                          <p:stCondLst>
                                            <p:cond delay="0"/>
                                          </p:stCondLst>
                                        </p:cTn>
                                        <p:tgtEl>
                                          <p:spTgt spid="92"/>
                                        </p:tgtEl>
                                        <p:attrNameLst>
                                          <p:attrName>style.visibility</p:attrName>
                                        </p:attrNameLst>
                                      </p:cBhvr>
                                      <p:to>
                                        <p:strVal val="visible"/>
                                      </p:to>
                                    </p:set>
                                    <p:animEffect transition="in" filter="dissolve">
                                      <p:cBhvr>
                                        <p:cTn id="75" dur="500"/>
                                        <p:tgtEl>
                                          <p:spTgt spid="92"/>
                                        </p:tgtEl>
                                      </p:cBhvr>
                                    </p:animEffect>
                                  </p:childTnLst>
                                </p:cTn>
                              </p:par>
                              <p:par>
                                <p:cTn id="76" presetID="9" presetClass="entr" presetSubtype="0" fill="hold" nodeType="withEffect">
                                  <p:stCondLst>
                                    <p:cond delay="0"/>
                                  </p:stCondLst>
                                  <p:childTnLst>
                                    <p:set>
                                      <p:cBhvr>
                                        <p:cTn id="77" dur="1" fill="hold">
                                          <p:stCondLst>
                                            <p:cond delay="0"/>
                                          </p:stCondLst>
                                        </p:cTn>
                                        <p:tgtEl>
                                          <p:spTgt spid="93"/>
                                        </p:tgtEl>
                                        <p:attrNameLst>
                                          <p:attrName>style.visibility</p:attrName>
                                        </p:attrNameLst>
                                      </p:cBhvr>
                                      <p:to>
                                        <p:strVal val="visible"/>
                                      </p:to>
                                    </p:set>
                                    <p:animEffect transition="in" filter="dissolve">
                                      <p:cBhvr>
                                        <p:cTn id="78" dur="500"/>
                                        <p:tgtEl>
                                          <p:spTgt spid="93"/>
                                        </p:tgtEl>
                                      </p:cBhvr>
                                    </p:animEffect>
                                  </p:childTnLst>
                                </p:cTn>
                              </p:par>
                              <p:par>
                                <p:cTn id="79" presetID="9" presetClass="entr" presetSubtype="0" fill="hold" nodeType="withEffect">
                                  <p:stCondLst>
                                    <p:cond delay="0"/>
                                  </p:stCondLst>
                                  <p:childTnLst>
                                    <p:set>
                                      <p:cBhvr>
                                        <p:cTn id="80" dur="1" fill="hold">
                                          <p:stCondLst>
                                            <p:cond delay="0"/>
                                          </p:stCondLst>
                                        </p:cTn>
                                        <p:tgtEl>
                                          <p:spTgt spid="95"/>
                                        </p:tgtEl>
                                        <p:attrNameLst>
                                          <p:attrName>style.visibility</p:attrName>
                                        </p:attrNameLst>
                                      </p:cBhvr>
                                      <p:to>
                                        <p:strVal val="visible"/>
                                      </p:to>
                                    </p:set>
                                    <p:animEffect transition="in" filter="dissolve">
                                      <p:cBhvr>
                                        <p:cTn id="81" dur="500"/>
                                        <p:tgtEl>
                                          <p:spTgt spid="95"/>
                                        </p:tgtEl>
                                      </p:cBhvr>
                                    </p:animEffect>
                                  </p:childTnLst>
                                </p:cTn>
                              </p:par>
                              <p:par>
                                <p:cTn id="82" presetID="9" presetClass="entr" presetSubtype="0" fill="hold" nodeType="withEffect">
                                  <p:stCondLst>
                                    <p:cond delay="0"/>
                                  </p:stCondLst>
                                  <p:childTnLst>
                                    <p:set>
                                      <p:cBhvr>
                                        <p:cTn id="83" dur="1" fill="hold">
                                          <p:stCondLst>
                                            <p:cond delay="0"/>
                                          </p:stCondLst>
                                        </p:cTn>
                                        <p:tgtEl>
                                          <p:spTgt spid="101"/>
                                        </p:tgtEl>
                                        <p:attrNameLst>
                                          <p:attrName>style.visibility</p:attrName>
                                        </p:attrNameLst>
                                      </p:cBhvr>
                                      <p:to>
                                        <p:strVal val="visible"/>
                                      </p:to>
                                    </p:set>
                                    <p:animEffect transition="in" filter="dissolve">
                                      <p:cBhvr>
                                        <p:cTn id="84" dur="500"/>
                                        <p:tgtEl>
                                          <p:spTgt spid="101"/>
                                        </p:tgtEl>
                                      </p:cBhvr>
                                    </p:animEffect>
                                  </p:childTnLst>
                                </p:cTn>
                              </p:par>
                              <p:par>
                                <p:cTn id="85" presetID="9" presetClass="entr" presetSubtype="0" fill="hold" nodeType="withEffect">
                                  <p:stCondLst>
                                    <p:cond delay="0"/>
                                  </p:stCondLst>
                                  <p:childTnLst>
                                    <p:set>
                                      <p:cBhvr>
                                        <p:cTn id="86" dur="1" fill="hold">
                                          <p:stCondLst>
                                            <p:cond delay="0"/>
                                          </p:stCondLst>
                                        </p:cTn>
                                        <p:tgtEl>
                                          <p:spTgt spid="102"/>
                                        </p:tgtEl>
                                        <p:attrNameLst>
                                          <p:attrName>style.visibility</p:attrName>
                                        </p:attrNameLst>
                                      </p:cBhvr>
                                      <p:to>
                                        <p:strVal val="visible"/>
                                      </p:to>
                                    </p:set>
                                    <p:animEffect transition="in" filter="dissolve">
                                      <p:cBhvr>
                                        <p:cTn id="87" dur="500"/>
                                        <p:tgtEl>
                                          <p:spTgt spid="102"/>
                                        </p:tgtEl>
                                      </p:cBhvr>
                                    </p:animEffect>
                                  </p:childTnLst>
                                </p:cTn>
                              </p:par>
                              <p:par>
                                <p:cTn id="88" presetID="9" presetClass="entr" presetSubtype="0" fill="hold" nodeType="withEffect">
                                  <p:stCondLst>
                                    <p:cond delay="0"/>
                                  </p:stCondLst>
                                  <p:childTnLst>
                                    <p:set>
                                      <p:cBhvr>
                                        <p:cTn id="89" dur="1" fill="hold">
                                          <p:stCondLst>
                                            <p:cond delay="0"/>
                                          </p:stCondLst>
                                        </p:cTn>
                                        <p:tgtEl>
                                          <p:spTgt spid="103"/>
                                        </p:tgtEl>
                                        <p:attrNameLst>
                                          <p:attrName>style.visibility</p:attrName>
                                        </p:attrNameLst>
                                      </p:cBhvr>
                                      <p:to>
                                        <p:strVal val="visible"/>
                                      </p:to>
                                    </p:set>
                                    <p:animEffect transition="in" filter="dissolve">
                                      <p:cBhvr>
                                        <p:cTn id="90" dur="500"/>
                                        <p:tgtEl>
                                          <p:spTgt spid="103"/>
                                        </p:tgtEl>
                                      </p:cBhvr>
                                    </p:animEffect>
                                  </p:childTnLst>
                                </p:cTn>
                              </p:par>
                              <p:par>
                                <p:cTn id="91" presetID="9" presetClass="entr" presetSubtype="0" fill="hold" nodeType="withEffect">
                                  <p:stCondLst>
                                    <p:cond delay="0"/>
                                  </p:stCondLst>
                                  <p:childTnLst>
                                    <p:set>
                                      <p:cBhvr>
                                        <p:cTn id="92" dur="1" fill="hold">
                                          <p:stCondLst>
                                            <p:cond delay="0"/>
                                          </p:stCondLst>
                                        </p:cTn>
                                        <p:tgtEl>
                                          <p:spTgt spid="104"/>
                                        </p:tgtEl>
                                        <p:attrNameLst>
                                          <p:attrName>style.visibility</p:attrName>
                                        </p:attrNameLst>
                                      </p:cBhvr>
                                      <p:to>
                                        <p:strVal val="visible"/>
                                      </p:to>
                                    </p:set>
                                    <p:animEffect transition="in" filter="dissolve">
                                      <p:cBhvr>
                                        <p:cTn id="93" dur="500"/>
                                        <p:tgtEl>
                                          <p:spTgt spid="104"/>
                                        </p:tgtEl>
                                      </p:cBhvr>
                                    </p:animEffect>
                                  </p:childTnLst>
                                </p:cTn>
                              </p:par>
                              <p:par>
                                <p:cTn id="94" presetID="9" presetClass="entr" presetSubtype="0" fill="hold" nodeType="withEffect">
                                  <p:stCondLst>
                                    <p:cond delay="0"/>
                                  </p:stCondLst>
                                  <p:childTnLst>
                                    <p:set>
                                      <p:cBhvr>
                                        <p:cTn id="95" dur="1" fill="hold">
                                          <p:stCondLst>
                                            <p:cond delay="0"/>
                                          </p:stCondLst>
                                        </p:cTn>
                                        <p:tgtEl>
                                          <p:spTgt spid="105"/>
                                        </p:tgtEl>
                                        <p:attrNameLst>
                                          <p:attrName>style.visibility</p:attrName>
                                        </p:attrNameLst>
                                      </p:cBhvr>
                                      <p:to>
                                        <p:strVal val="visible"/>
                                      </p:to>
                                    </p:set>
                                    <p:animEffect transition="in" filter="dissolve">
                                      <p:cBhvr>
                                        <p:cTn id="96" dur="500"/>
                                        <p:tgtEl>
                                          <p:spTgt spid="105"/>
                                        </p:tgtEl>
                                      </p:cBhvr>
                                    </p:animEffect>
                                  </p:childTnLst>
                                </p:cTn>
                              </p:par>
                              <p:par>
                                <p:cTn id="97" presetID="9" presetClass="entr" presetSubtype="0" fill="hold" nodeType="withEffect">
                                  <p:stCondLst>
                                    <p:cond delay="0"/>
                                  </p:stCondLst>
                                  <p:childTnLst>
                                    <p:set>
                                      <p:cBhvr>
                                        <p:cTn id="98" dur="1" fill="hold">
                                          <p:stCondLst>
                                            <p:cond delay="0"/>
                                          </p:stCondLst>
                                        </p:cTn>
                                        <p:tgtEl>
                                          <p:spTgt spid="94"/>
                                        </p:tgtEl>
                                        <p:attrNameLst>
                                          <p:attrName>style.visibility</p:attrName>
                                        </p:attrNameLst>
                                      </p:cBhvr>
                                      <p:to>
                                        <p:strVal val="visible"/>
                                      </p:to>
                                    </p:set>
                                    <p:animEffect transition="in" filter="dissolve">
                                      <p:cBhvr>
                                        <p:cTn id="99" dur="500"/>
                                        <p:tgtEl>
                                          <p:spTgt spid="94"/>
                                        </p:tgtEl>
                                      </p:cBhvr>
                                    </p:animEffect>
                                  </p:childTnLst>
                                </p:cTn>
                              </p:par>
                            </p:childTnLst>
                          </p:cTn>
                        </p:par>
                      </p:childTnLst>
                    </p:cTn>
                  </p:par>
                  <p:par>
                    <p:cTn id="100" fill="hold">
                      <p:stCondLst>
                        <p:cond delay="indefinite"/>
                      </p:stCondLst>
                      <p:childTnLst>
                        <p:par>
                          <p:cTn id="101" fill="hold">
                            <p:stCondLst>
                              <p:cond delay="0"/>
                            </p:stCondLst>
                            <p:childTnLst>
                              <p:par>
                                <p:cTn id="102" presetID="9" presetClass="entr" presetSubtype="0" fill="hold" nodeType="click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dissolve">
                                      <p:cBhvr>
                                        <p:cTn id="104"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FE6DE-DE56-7D46-AC06-07F347D93382}"/>
              </a:ext>
            </a:extLst>
          </p:cNvPr>
          <p:cNvSpPr>
            <a:spLocks noGrp="1"/>
          </p:cNvSpPr>
          <p:nvPr>
            <p:ph type="title"/>
          </p:nvPr>
        </p:nvSpPr>
        <p:spPr/>
        <p:txBody>
          <a:bodyPr/>
          <a:lstStyle/>
          <a:p>
            <a:r>
              <a:rPr lang="en-US" dirty="0"/>
              <a:t>Linkage Method Examples</a:t>
            </a:r>
          </a:p>
        </p:txBody>
      </p:sp>
      <p:sp>
        <p:nvSpPr>
          <p:cNvPr id="4" name="Slide Number Placeholder 3">
            <a:extLst>
              <a:ext uri="{FF2B5EF4-FFF2-40B4-BE49-F238E27FC236}">
                <a16:creationId xmlns:a16="http://schemas.microsoft.com/office/drawing/2014/main" id="{AAFF5B2B-D2B9-F368-56CE-A6C2CDC00D12}"/>
              </a:ext>
            </a:extLst>
          </p:cNvPr>
          <p:cNvSpPr>
            <a:spLocks noGrp="1"/>
          </p:cNvSpPr>
          <p:nvPr>
            <p:ph type="sldNum" sz="quarter" idx="12"/>
          </p:nvPr>
        </p:nvSpPr>
        <p:spPr/>
        <p:txBody>
          <a:bodyPr/>
          <a:lstStyle/>
          <a:p>
            <a:fld id="{3A98EE3D-8CD1-4C3F-BD1C-C98C9596463C}" type="slidenum">
              <a:rPr lang="en-US" smtClean="0"/>
              <a:t>13</a:t>
            </a:fld>
            <a:endParaRPr lang="en-US" dirty="0"/>
          </a:p>
        </p:txBody>
      </p:sp>
      <p:sp>
        <p:nvSpPr>
          <p:cNvPr id="5" name="Oval 4">
            <a:extLst>
              <a:ext uri="{FF2B5EF4-FFF2-40B4-BE49-F238E27FC236}">
                <a16:creationId xmlns:a16="http://schemas.microsoft.com/office/drawing/2014/main" id="{38B2716A-EE49-178E-C358-6015C6F5564F}"/>
              </a:ext>
            </a:extLst>
          </p:cNvPr>
          <p:cNvSpPr/>
          <p:nvPr/>
        </p:nvSpPr>
        <p:spPr>
          <a:xfrm>
            <a:off x="3371162" y="28974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B98E05F-94AD-2128-6C78-45677E789701}"/>
              </a:ext>
            </a:extLst>
          </p:cNvPr>
          <p:cNvSpPr/>
          <p:nvPr/>
        </p:nvSpPr>
        <p:spPr>
          <a:xfrm>
            <a:off x="4063388" y="2644049"/>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902B4C16-775D-67DD-90C7-BE5BC8F0FD8B}"/>
              </a:ext>
            </a:extLst>
          </p:cNvPr>
          <p:cNvSpPr/>
          <p:nvPr/>
        </p:nvSpPr>
        <p:spPr>
          <a:xfrm>
            <a:off x="3492347" y="3837544"/>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5D13E25-2850-5127-9386-D83D259A7661}"/>
              </a:ext>
            </a:extLst>
          </p:cNvPr>
          <p:cNvSpPr/>
          <p:nvPr/>
        </p:nvSpPr>
        <p:spPr>
          <a:xfrm>
            <a:off x="3828362" y="33546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7888BBF-A8BD-D594-66E9-A7127B84FC48}"/>
              </a:ext>
            </a:extLst>
          </p:cNvPr>
          <p:cNvSpPr/>
          <p:nvPr/>
        </p:nvSpPr>
        <p:spPr>
          <a:xfrm>
            <a:off x="4884145" y="33546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5A6227C-8A5C-0F5A-8E56-0F965BDA69F3}"/>
              </a:ext>
            </a:extLst>
          </p:cNvPr>
          <p:cNvSpPr/>
          <p:nvPr/>
        </p:nvSpPr>
        <p:spPr>
          <a:xfrm>
            <a:off x="4283725" y="4070656"/>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B2D0DAB-759F-BC92-1175-68DF2063B8B2}"/>
              </a:ext>
            </a:extLst>
          </p:cNvPr>
          <p:cNvSpPr/>
          <p:nvPr/>
        </p:nvSpPr>
        <p:spPr>
          <a:xfrm>
            <a:off x="3073707" y="2390662"/>
            <a:ext cx="2137272" cy="2104220"/>
          </a:xfrm>
          <a:prstGeom prst="ellipse">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8A11D848-D50E-A07A-38C2-007BA75CE4D2}"/>
              </a:ext>
            </a:extLst>
          </p:cNvPr>
          <p:cNvSpPr/>
          <p:nvPr/>
        </p:nvSpPr>
        <p:spPr>
          <a:xfrm>
            <a:off x="6651433" y="3324340"/>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E2A2D2C-7C2B-6DBB-D78E-C1A33B948C9E}"/>
              </a:ext>
            </a:extLst>
          </p:cNvPr>
          <p:cNvSpPr/>
          <p:nvPr/>
        </p:nvSpPr>
        <p:spPr>
          <a:xfrm>
            <a:off x="7594292" y="2644049"/>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7D0E031-7381-113E-7BA3-128F2464423C}"/>
              </a:ext>
            </a:extLst>
          </p:cNvPr>
          <p:cNvSpPr/>
          <p:nvPr/>
        </p:nvSpPr>
        <p:spPr>
          <a:xfrm>
            <a:off x="7329884" y="4178911"/>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6FCFD64-83A4-14DF-337B-04A326542E75}"/>
              </a:ext>
            </a:extLst>
          </p:cNvPr>
          <p:cNvSpPr/>
          <p:nvPr/>
        </p:nvSpPr>
        <p:spPr>
          <a:xfrm>
            <a:off x="7996408" y="3354637"/>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FAC934D-96CC-BAD9-21E0-8D1538EE855F}"/>
              </a:ext>
            </a:extLst>
          </p:cNvPr>
          <p:cNvSpPr/>
          <p:nvPr/>
        </p:nvSpPr>
        <p:spPr>
          <a:xfrm>
            <a:off x="8269991" y="3965996"/>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DFB7667-EE60-85B3-615C-DE9ADEB4DFB0}"/>
              </a:ext>
            </a:extLst>
          </p:cNvPr>
          <p:cNvSpPr/>
          <p:nvPr/>
        </p:nvSpPr>
        <p:spPr>
          <a:xfrm>
            <a:off x="6477918" y="2390662"/>
            <a:ext cx="2263965" cy="2346592"/>
          </a:xfrm>
          <a:prstGeom prst="ellipse">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76503BC-7510-C562-C57E-D22DB363F45A}"/>
              </a:ext>
            </a:extLst>
          </p:cNvPr>
          <p:cNvSpPr/>
          <p:nvPr/>
        </p:nvSpPr>
        <p:spPr>
          <a:xfrm>
            <a:off x="7219715" y="2970807"/>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24ED8913-2E31-020E-000F-F940B3FE7C4A}"/>
              </a:ext>
            </a:extLst>
          </p:cNvPr>
          <p:cNvSpPr txBox="1"/>
          <p:nvPr/>
        </p:nvSpPr>
        <p:spPr>
          <a:xfrm>
            <a:off x="3999583" y="1621520"/>
            <a:ext cx="347945" cy="461665"/>
          </a:xfrm>
          <a:prstGeom prst="rect">
            <a:avLst/>
          </a:prstGeom>
          <a:noFill/>
        </p:spPr>
        <p:txBody>
          <a:bodyPr wrap="square" rtlCol="0">
            <a:spAutoFit/>
          </a:bodyPr>
          <a:lstStyle/>
          <a:p>
            <a:r>
              <a:rPr lang="en-US" sz="2400" b="1" dirty="0"/>
              <a:t>A</a:t>
            </a:r>
          </a:p>
        </p:txBody>
      </p:sp>
      <p:sp>
        <p:nvSpPr>
          <p:cNvPr id="22" name="TextBox 21">
            <a:extLst>
              <a:ext uri="{FF2B5EF4-FFF2-40B4-BE49-F238E27FC236}">
                <a16:creationId xmlns:a16="http://schemas.microsoft.com/office/drawing/2014/main" id="{C2BA7752-E14F-E2F3-0CA1-68E688878D0F}"/>
              </a:ext>
            </a:extLst>
          </p:cNvPr>
          <p:cNvSpPr txBox="1"/>
          <p:nvPr/>
        </p:nvSpPr>
        <p:spPr>
          <a:xfrm>
            <a:off x="7499729" y="1621520"/>
            <a:ext cx="347945" cy="461665"/>
          </a:xfrm>
          <a:prstGeom prst="rect">
            <a:avLst/>
          </a:prstGeom>
          <a:noFill/>
        </p:spPr>
        <p:txBody>
          <a:bodyPr wrap="square" rtlCol="0">
            <a:spAutoFit/>
          </a:bodyPr>
          <a:lstStyle/>
          <a:p>
            <a:r>
              <a:rPr lang="en-US" sz="2400" b="1" dirty="0"/>
              <a:t>B</a:t>
            </a:r>
          </a:p>
        </p:txBody>
      </p:sp>
      <p:cxnSp>
        <p:nvCxnSpPr>
          <p:cNvPr id="28" name="Straight Connector 27">
            <a:extLst>
              <a:ext uri="{FF2B5EF4-FFF2-40B4-BE49-F238E27FC236}">
                <a16:creationId xmlns:a16="http://schemas.microsoft.com/office/drawing/2014/main" id="{32DAE7A8-AB94-914A-F714-1BA83ABF1E82}"/>
              </a:ext>
            </a:extLst>
          </p:cNvPr>
          <p:cNvCxnSpPr>
            <a:cxnSpLocks/>
            <a:endCxn id="20" idx="1"/>
          </p:cNvCxnSpPr>
          <p:nvPr/>
        </p:nvCxnSpPr>
        <p:spPr>
          <a:xfrm>
            <a:off x="4465501" y="3398705"/>
            <a:ext cx="3018620" cy="90887"/>
          </a:xfrm>
          <a:prstGeom prst="line">
            <a:avLst/>
          </a:prstGeom>
          <a:ln w="444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585A9F3-81C2-7996-C098-7B717F6C7DE0}"/>
              </a:ext>
            </a:extLst>
          </p:cNvPr>
          <p:cNvSpPr txBox="1"/>
          <p:nvPr/>
        </p:nvSpPr>
        <p:spPr>
          <a:xfrm>
            <a:off x="5414073" y="3533660"/>
            <a:ext cx="890328" cy="523220"/>
          </a:xfrm>
          <a:prstGeom prst="rect">
            <a:avLst/>
          </a:prstGeom>
          <a:noFill/>
        </p:spPr>
        <p:txBody>
          <a:bodyPr wrap="square">
            <a:spAutoFit/>
          </a:bodyPr>
          <a:lstStyle/>
          <a:p>
            <a:pPr algn="ctr"/>
            <a:r>
              <a:rPr lang="en-US" sz="1400" b="1" i="0" dirty="0">
                <a:solidFill>
                  <a:srgbClr val="4D5156"/>
                </a:solidFill>
                <a:effectLst/>
                <a:latin typeface="Roboto" panose="02000000000000000000" pitchFamily="2" charset="0"/>
              </a:rPr>
              <a:t>Centroid Linkage</a:t>
            </a:r>
            <a:endParaRPr lang="en-US" dirty="0"/>
          </a:p>
        </p:txBody>
      </p:sp>
      <p:sp>
        <p:nvSpPr>
          <p:cNvPr id="20" name="Triangle 19">
            <a:extLst>
              <a:ext uri="{FF2B5EF4-FFF2-40B4-BE49-F238E27FC236}">
                <a16:creationId xmlns:a16="http://schemas.microsoft.com/office/drawing/2014/main" id="{C1C6DB05-EF42-077D-0877-E5709ACD7537}"/>
              </a:ext>
            </a:extLst>
          </p:cNvPr>
          <p:cNvSpPr/>
          <p:nvPr/>
        </p:nvSpPr>
        <p:spPr>
          <a:xfrm>
            <a:off x="7429037" y="3384932"/>
            <a:ext cx="220337" cy="209320"/>
          </a:xfrm>
          <a:prstGeom prst="triangl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riangle 22">
            <a:extLst>
              <a:ext uri="{FF2B5EF4-FFF2-40B4-BE49-F238E27FC236}">
                <a16:creationId xmlns:a16="http://schemas.microsoft.com/office/drawing/2014/main" id="{BF1BE46D-065A-3A4A-6EBC-8415E89307E5}"/>
              </a:ext>
            </a:extLst>
          </p:cNvPr>
          <p:cNvSpPr/>
          <p:nvPr/>
        </p:nvSpPr>
        <p:spPr>
          <a:xfrm>
            <a:off x="4236446" y="3294045"/>
            <a:ext cx="220337" cy="209320"/>
          </a:xfrm>
          <a:prstGeom prst="triangl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1091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dissolve">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dissolv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dissolve">
                                      <p:cBhvr>
                                        <p:cTn id="17" dur="500"/>
                                        <p:tgtEl>
                                          <p:spTgt spid="2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dissolve">
                                      <p:cBhvr>
                                        <p:cTn id="2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20" grpId="0" animBg="1"/>
      <p:bldP spid="2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FE6DE-DE56-7D46-AC06-07F347D93382}"/>
              </a:ext>
            </a:extLst>
          </p:cNvPr>
          <p:cNvSpPr>
            <a:spLocks noGrp="1"/>
          </p:cNvSpPr>
          <p:nvPr>
            <p:ph type="title"/>
          </p:nvPr>
        </p:nvSpPr>
        <p:spPr/>
        <p:txBody>
          <a:bodyPr/>
          <a:lstStyle/>
          <a:p>
            <a:r>
              <a:rPr lang="en-US" dirty="0"/>
              <a:t>Linkage Method Examples</a:t>
            </a:r>
          </a:p>
        </p:txBody>
      </p:sp>
      <p:sp>
        <p:nvSpPr>
          <p:cNvPr id="4" name="Slide Number Placeholder 3">
            <a:extLst>
              <a:ext uri="{FF2B5EF4-FFF2-40B4-BE49-F238E27FC236}">
                <a16:creationId xmlns:a16="http://schemas.microsoft.com/office/drawing/2014/main" id="{AAFF5B2B-D2B9-F368-56CE-A6C2CDC00D12}"/>
              </a:ext>
            </a:extLst>
          </p:cNvPr>
          <p:cNvSpPr>
            <a:spLocks noGrp="1"/>
          </p:cNvSpPr>
          <p:nvPr>
            <p:ph type="sldNum" sz="quarter" idx="12"/>
          </p:nvPr>
        </p:nvSpPr>
        <p:spPr/>
        <p:txBody>
          <a:bodyPr/>
          <a:lstStyle/>
          <a:p>
            <a:fld id="{3A98EE3D-8CD1-4C3F-BD1C-C98C9596463C}" type="slidenum">
              <a:rPr lang="en-US" smtClean="0"/>
              <a:t>14</a:t>
            </a:fld>
            <a:endParaRPr lang="en-US" dirty="0"/>
          </a:p>
        </p:txBody>
      </p:sp>
      <p:sp>
        <p:nvSpPr>
          <p:cNvPr id="5" name="Oval 4">
            <a:extLst>
              <a:ext uri="{FF2B5EF4-FFF2-40B4-BE49-F238E27FC236}">
                <a16:creationId xmlns:a16="http://schemas.microsoft.com/office/drawing/2014/main" id="{38B2716A-EE49-178E-C358-6015C6F5564F}"/>
              </a:ext>
            </a:extLst>
          </p:cNvPr>
          <p:cNvSpPr/>
          <p:nvPr/>
        </p:nvSpPr>
        <p:spPr>
          <a:xfrm>
            <a:off x="3371162" y="28974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B98E05F-94AD-2128-6C78-45677E789701}"/>
              </a:ext>
            </a:extLst>
          </p:cNvPr>
          <p:cNvSpPr/>
          <p:nvPr/>
        </p:nvSpPr>
        <p:spPr>
          <a:xfrm>
            <a:off x="4063388" y="2644049"/>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902B4C16-775D-67DD-90C7-BE5BC8F0FD8B}"/>
              </a:ext>
            </a:extLst>
          </p:cNvPr>
          <p:cNvSpPr/>
          <p:nvPr/>
        </p:nvSpPr>
        <p:spPr>
          <a:xfrm>
            <a:off x="3355946" y="3599401"/>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15D13E25-2850-5127-9386-D83D259A7661}"/>
              </a:ext>
            </a:extLst>
          </p:cNvPr>
          <p:cNvSpPr/>
          <p:nvPr/>
        </p:nvSpPr>
        <p:spPr>
          <a:xfrm>
            <a:off x="3828362" y="33546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7888BBF-A8BD-D594-66E9-A7127B84FC48}"/>
              </a:ext>
            </a:extLst>
          </p:cNvPr>
          <p:cNvSpPr/>
          <p:nvPr/>
        </p:nvSpPr>
        <p:spPr>
          <a:xfrm>
            <a:off x="4884145" y="3354637"/>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5A6227C-8A5C-0F5A-8E56-0F965BDA69F3}"/>
              </a:ext>
            </a:extLst>
          </p:cNvPr>
          <p:cNvSpPr/>
          <p:nvPr/>
        </p:nvSpPr>
        <p:spPr>
          <a:xfrm>
            <a:off x="4283725" y="4070656"/>
            <a:ext cx="220337" cy="20932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FB2D0DAB-759F-BC92-1175-68DF2063B8B2}"/>
              </a:ext>
            </a:extLst>
          </p:cNvPr>
          <p:cNvSpPr/>
          <p:nvPr/>
        </p:nvSpPr>
        <p:spPr>
          <a:xfrm>
            <a:off x="3073707" y="2390662"/>
            <a:ext cx="2137272" cy="2104220"/>
          </a:xfrm>
          <a:prstGeom prst="ellipse">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8A11D848-D50E-A07A-38C2-007BA75CE4D2}"/>
              </a:ext>
            </a:extLst>
          </p:cNvPr>
          <p:cNvSpPr/>
          <p:nvPr/>
        </p:nvSpPr>
        <p:spPr>
          <a:xfrm>
            <a:off x="6651433" y="3324340"/>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E2A2D2C-7C2B-6DBB-D78E-C1A33B948C9E}"/>
              </a:ext>
            </a:extLst>
          </p:cNvPr>
          <p:cNvSpPr/>
          <p:nvPr/>
        </p:nvSpPr>
        <p:spPr>
          <a:xfrm>
            <a:off x="7594292" y="2644049"/>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7D0E031-7381-113E-7BA3-128F2464423C}"/>
              </a:ext>
            </a:extLst>
          </p:cNvPr>
          <p:cNvSpPr/>
          <p:nvPr/>
        </p:nvSpPr>
        <p:spPr>
          <a:xfrm>
            <a:off x="7329884" y="4178911"/>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6FCFD64-83A4-14DF-337B-04A326542E75}"/>
              </a:ext>
            </a:extLst>
          </p:cNvPr>
          <p:cNvSpPr/>
          <p:nvPr/>
        </p:nvSpPr>
        <p:spPr>
          <a:xfrm>
            <a:off x="7996408" y="3354637"/>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2FAC934D-96CC-BAD9-21E0-8D1538EE855F}"/>
              </a:ext>
            </a:extLst>
          </p:cNvPr>
          <p:cNvSpPr/>
          <p:nvPr/>
        </p:nvSpPr>
        <p:spPr>
          <a:xfrm>
            <a:off x="8269991" y="3965996"/>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DDFB7667-EE60-85B3-615C-DE9ADEB4DFB0}"/>
              </a:ext>
            </a:extLst>
          </p:cNvPr>
          <p:cNvSpPr/>
          <p:nvPr/>
        </p:nvSpPr>
        <p:spPr>
          <a:xfrm>
            <a:off x="6477918" y="2390662"/>
            <a:ext cx="2263965" cy="2346592"/>
          </a:xfrm>
          <a:prstGeom prst="ellipse">
            <a:avLst/>
          </a:prstGeom>
          <a:noFill/>
          <a:ln>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76503BC-7510-C562-C57E-D22DB363F45A}"/>
              </a:ext>
            </a:extLst>
          </p:cNvPr>
          <p:cNvSpPr/>
          <p:nvPr/>
        </p:nvSpPr>
        <p:spPr>
          <a:xfrm>
            <a:off x="7219715" y="2970807"/>
            <a:ext cx="220337" cy="209320"/>
          </a:xfrm>
          <a:prstGeom prst="ellipse">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24ED8913-2E31-020E-000F-F940B3FE7C4A}"/>
              </a:ext>
            </a:extLst>
          </p:cNvPr>
          <p:cNvSpPr txBox="1"/>
          <p:nvPr/>
        </p:nvSpPr>
        <p:spPr>
          <a:xfrm>
            <a:off x="3999583" y="1621520"/>
            <a:ext cx="347945" cy="461665"/>
          </a:xfrm>
          <a:prstGeom prst="rect">
            <a:avLst/>
          </a:prstGeom>
          <a:noFill/>
        </p:spPr>
        <p:txBody>
          <a:bodyPr wrap="square" rtlCol="0">
            <a:spAutoFit/>
          </a:bodyPr>
          <a:lstStyle/>
          <a:p>
            <a:r>
              <a:rPr lang="en-US" sz="2400" b="1" dirty="0"/>
              <a:t>A</a:t>
            </a:r>
          </a:p>
        </p:txBody>
      </p:sp>
      <p:sp>
        <p:nvSpPr>
          <p:cNvPr id="22" name="TextBox 21">
            <a:extLst>
              <a:ext uri="{FF2B5EF4-FFF2-40B4-BE49-F238E27FC236}">
                <a16:creationId xmlns:a16="http://schemas.microsoft.com/office/drawing/2014/main" id="{C2BA7752-E14F-E2F3-0CA1-68E688878D0F}"/>
              </a:ext>
            </a:extLst>
          </p:cNvPr>
          <p:cNvSpPr txBox="1"/>
          <p:nvPr/>
        </p:nvSpPr>
        <p:spPr>
          <a:xfrm>
            <a:off x="7499729" y="1621520"/>
            <a:ext cx="347945" cy="461665"/>
          </a:xfrm>
          <a:prstGeom prst="rect">
            <a:avLst/>
          </a:prstGeom>
          <a:noFill/>
        </p:spPr>
        <p:txBody>
          <a:bodyPr wrap="square" rtlCol="0">
            <a:spAutoFit/>
          </a:bodyPr>
          <a:lstStyle/>
          <a:p>
            <a:r>
              <a:rPr lang="en-US" sz="2400" b="1" dirty="0"/>
              <a:t>B</a:t>
            </a:r>
          </a:p>
        </p:txBody>
      </p:sp>
      <p:sp>
        <p:nvSpPr>
          <p:cNvPr id="32" name="TextBox 31">
            <a:extLst>
              <a:ext uri="{FF2B5EF4-FFF2-40B4-BE49-F238E27FC236}">
                <a16:creationId xmlns:a16="http://schemas.microsoft.com/office/drawing/2014/main" id="{B585A9F3-81C2-7996-C098-7B717F6C7DE0}"/>
              </a:ext>
            </a:extLst>
          </p:cNvPr>
          <p:cNvSpPr txBox="1"/>
          <p:nvPr/>
        </p:nvSpPr>
        <p:spPr>
          <a:xfrm>
            <a:off x="5323218" y="4298206"/>
            <a:ext cx="890328" cy="523220"/>
          </a:xfrm>
          <a:prstGeom prst="rect">
            <a:avLst/>
          </a:prstGeom>
          <a:noFill/>
        </p:spPr>
        <p:txBody>
          <a:bodyPr wrap="square">
            <a:spAutoFit/>
          </a:bodyPr>
          <a:lstStyle/>
          <a:p>
            <a:pPr algn="ctr"/>
            <a:r>
              <a:rPr lang="en-US" sz="1400" b="1" i="0" dirty="0">
                <a:solidFill>
                  <a:srgbClr val="4D5156"/>
                </a:solidFill>
                <a:effectLst/>
                <a:latin typeface="Roboto" panose="02000000000000000000" pitchFamily="2" charset="0"/>
              </a:rPr>
              <a:t>Ward’s Linkage</a:t>
            </a:r>
            <a:endParaRPr lang="en-US" dirty="0"/>
          </a:p>
        </p:txBody>
      </p:sp>
      <p:cxnSp>
        <p:nvCxnSpPr>
          <p:cNvPr id="15" name="Straight Arrow Connector 14">
            <a:extLst>
              <a:ext uri="{FF2B5EF4-FFF2-40B4-BE49-F238E27FC236}">
                <a16:creationId xmlns:a16="http://schemas.microsoft.com/office/drawing/2014/main" id="{03D5060E-BD73-CA03-F6F3-844C6467149C}"/>
              </a:ext>
            </a:extLst>
          </p:cNvPr>
          <p:cNvCxnSpPr>
            <a:cxnSpLocks/>
          </p:cNvCxnSpPr>
          <p:nvPr/>
        </p:nvCxnSpPr>
        <p:spPr>
          <a:xfrm flipV="1">
            <a:off x="3979880" y="2853369"/>
            <a:ext cx="157126" cy="531922"/>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D405E65E-CA78-C004-1AEC-9C771E4C0642}"/>
              </a:ext>
            </a:extLst>
          </p:cNvPr>
          <p:cNvCxnSpPr>
            <a:cxnSpLocks/>
            <a:endCxn id="9" idx="3"/>
          </p:cNvCxnSpPr>
          <p:nvPr/>
        </p:nvCxnSpPr>
        <p:spPr>
          <a:xfrm flipV="1">
            <a:off x="4400185" y="3533303"/>
            <a:ext cx="516228" cy="570780"/>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C5C0582-131B-1006-3B64-36663FDBE4E6}"/>
              </a:ext>
            </a:extLst>
          </p:cNvPr>
          <p:cNvCxnSpPr>
            <a:cxnSpLocks/>
            <a:stCxn id="8" idx="6"/>
            <a:endCxn id="9" idx="2"/>
          </p:cNvCxnSpPr>
          <p:nvPr/>
        </p:nvCxnSpPr>
        <p:spPr>
          <a:xfrm>
            <a:off x="4048699" y="3459297"/>
            <a:ext cx="835446" cy="0"/>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4B15F76-5733-B166-4FD9-5654922A5918}"/>
              </a:ext>
            </a:extLst>
          </p:cNvPr>
          <p:cNvCxnSpPr>
            <a:cxnSpLocks/>
          </p:cNvCxnSpPr>
          <p:nvPr/>
        </p:nvCxnSpPr>
        <p:spPr>
          <a:xfrm flipV="1">
            <a:off x="3576283" y="2758248"/>
            <a:ext cx="504157" cy="179382"/>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7067AB7-9392-D1CD-E014-84DBBB46F825}"/>
              </a:ext>
            </a:extLst>
          </p:cNvPr>
          <p:cNvCxnSpPr>
            <a:cxnSpLocks/>
            <a:stCxn id="7" idx="7"/>
            <a:endCxn id="6" idx="3"/>
          </p:cNvCxnSpPr>
          <p:nvPr/>
        </p:nvCxnSpPr>
        <p:spPr>
          <a:xfrm flipV="1">
            <a:off x="3544015" y="2822715"/>
            <a:ext cx="551641" cy="807340"/>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1A6831B2-2422-6A3C-F2AC-B9639A2A7C07}"/>
              </a:ext>
            </a:extLst>
          </p:cNvPr>
          <p:cNvCxnSpPr>
            <a:cxnSpLocks/>
            <a:stCxn id="9" idx="1"/>
            <a:endCxn id="6" idx="5"/>
          </p:cNvCxnSpPr>
          <p:nvPr/>
        </p:nvCxnSpPr>
        <p:spPr>
          <a:xfrm flipH="1" flipV="1">
            <a:off x="4251457" y="2822715"/>
            <a:ext cx="664956" cy="562576"/>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1FAF591-977A-035B-D6BC-8808F70070D5}"/>
              </a:ext>
            </a:extLst>
          </p:cNvPr>
          <p:cNvCxnSpPr>
            <a:cxnSpLocks/>
            <a:stCxn id="10" idx="4"/>
            <a:endCxn id="8" idx="5"/>
          </p:cNvCxnSpPr>
          <p:nvPr/>
        </p:nvCxnSpPr>
        <p:spPr>
          <a:xfrm flipH="1" flipV="1">
            <a:off x="4016431" y="3533303"/>
            <a:ext cx="377463" cy="746673"/>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0CB33E06-41A8-B835-97B6-C42C2B43F045}"/>
              </a:ext>
            </a:extLst>
          </p:cNvPr>
          <p:cNvCxnSpPr>
            <a:cxnSpLocks/>
            <a:stCxn id="10" idx="2"/>
            <a:endCxn id="7" idx="5"/>
          </p:cNvCxnSpPr>
          <p:nvPr/>
        </p:nvCxnSpPr>
        <p:spPr>
          <a:xfrm flipH="1" flipV="1">
            <a:off x="3544015" y="3778067"/>
            <a:ext cx="739710" cy="397249"/>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6012F5E8-FCFA-B597-BD8E-22AA4AE2DE46}"/>
              </a:ext>
            </a:extLst>
          </p:cNvPr>
          <p:cNvCxnSpPr>
            <a:cxnSpLocks/>
            <a:stCxn id="8" idx="1"/>
            <a:endCxn id="5" idx="5"/>
          </p:cNvCxnSpPr>
          <p:nvPr/>
        </p:nvCxnSpPr>
        <p:spPr>
          <a:xfrm flipH="1" flipV="1">
            <a:off x="3559231" y="3076103"/>
            <a:ext cx="301399" cy="309188"/>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47952F07-3AB1-872A-2DAD-35EB37324834}"/>
              </a:ext>
            </a:extLst>
          </p:cNvPr>
          <p:cNvCxnSpPr>
            <a:cxnSpLocks/>
            <a:stCxn id="7" idx="1"/>
            <a:endCxn id="5" idx="4"/>
          </p:cNvCxnSpPr>
          <p:nvPr/>
        </p:nvCxnSpPr>
        <p:spPr>
          <a:xfrm flipV="1">
            <a:off x="3388214" y="3106757"/>
            <a:ext cx="93117" cy="523298"/>
          </a:xfrm>
          <a:prstGeom prst="straightConnector1">
            <a:avLst/>
          </a:prstGeom>
          <a:ln w="3175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7AC7D8BE-4BC7-F913-2FD6-1EE806849483}"/>
              </a:ext>
            </a:extLst>
          </p:cNvPr>
          <p:cNvCxnSpPr>
            <a:cxnSpLocks/>
            <a:stCxn id="16" idx="1"/>
          </p:cNvCxnSpPr>
          <p:nvPr/>
        </p:nvCxnSpPr>
        <p:spPr>
          <a:xfrm flipH="1" flipV="1">
            <a:off x="7688463" y="2828351"/>
            <a:ext cx="340213" cy="556940"/>
          </a:xfrm>
          <a:prstGeom prst="straightConnector1">
            <a:avLst/>
          </a:prstGeom>
          <a:ln w="317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30D8758E-D686-0E1A-5DDE-86FB8EAE5C89}"/>
              </a:ext>
            </a:extLst>
          </p:cNvPr>
          <p:cNvCxnSpPr>
            <a:cxnSpLocks/>
            <a:stCxn id="14" idx="0"/>
          </p:cNvCxnSpPr>
          <p:nvPr/>
        </p:nvCxnSpPr>
        <p:spPr>
          <a:xfrm flipV="1">
            <a:off x="7440053" y="2808714"/>
            <a:ext cx="279888" cy="1370197"/>
          </a:xfrm>
          <a:prstGeom prst="straightConnector1">
            <a:avLst/>
          </a:prstGeom>
          <a:ln w="317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88D2FDBB-ECEC-3054-1760-A9C14422AC03}"/>
              </a:ext>
            </a:extLst>
          </p:cNvPr>
          <p:cNvCxnSpPr>
            <a:cxnSpLocks/>
            <a:stCxn id="12" idx="6"/>
            <a:endCxn id="19" idx="3"/>
          </p:cNvCxnSpPr>
          <p:nvPr/>
        </p:nvCxnSpPr>
        <p:spPr>
          <a:xfrm flipV="1">
            <a:off x="6871770" y="3149473"/>
            <a:ext cx="380213" cy="279527"/>
          </a:xfrm>
          <a:prstGeom prst="straightConnector1">
            <a:avLst/>
          </a:prstGeom>
          <a:ln w="317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60297AFF-B40D-B9A6-6136-227CC905C301}"/>
              </a:ext>
            </a:extLst>
          </p:cNvPr>
          <p:cNvCxnSpPr>
            <a:cxnSpLocks/>
            <a:stCxn id="17" idx="0"/>
            <a:endCxn id="16" idx="5"/>
          </p:cNvCxnSpPr>
          <p:nvPr/>
        </p:nvCxnSpPr>
        <p:spPr>
          <a:xfrm flipH="1" flipV="1">
            <a:off x="8184477" y="3533303"/>
            <a:ext cx="195683" cy="432693"/>
          </a:xfrm>
          <a:prstGeom prst="straightConnector1">
            <a:avLst/>
          </a:prstGeom>
          <a:ln w="317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01A89482-B09D-565E-82B6-1F9D89310606}"/>
              </a:ext>
            </a:extLst>
          </p:cNvPr>
          <p:cNvCxnSpPr>
            <a:cxnSpLocks/>
            <a:stCxn id="14" idx="6"/>
          </p:cNvCxnSpPr>
          <p:nvPr/>
        </p:nvCxnSpPr>
        <p:spPr>
          <a:xfrm flipV="1">
            <a:off x="7550221" y="4085664"/>
            <a:ext cx="755576" cy="197907"/>
          </a:xfrm>
          <a:prstGeom prst="straightConnector1">
            <a:avLst/>
          </a:prstGeom>
          <a:ln w="317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108F8A9D-6163-D1E4-AB88-3F80B1AED19B}"/>
              </a:ext>
            </a:extLst>
          </p:cNvPr>
          <p:cNvCxnSpPr>
            <a:cxnSpLocks/>
            <a:stCxn id="19" idx="5"/>
          </p:cNvCxnSpPr>
          <p:nvPr/>
        </p:nvCxnSpPr>
        <p:spPr>
          <a:xfrm>
            <a:off x="7407784" y="3149473"/>
            <a:ext cx="942084" cy="845457"/>
          </a:xfrm>
          <a:prstGeom prst="straightConnector1">
            <a:avLst/>
          </a:prstGeom>
          <a:ln w="317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0A36E049-D692-98BF-CC0C-2132A80FA911}"/>
              </a:ext>
            </a:extLst>
          </p:cNvPr>
          <p:cNvCxnSpPr>
            <a:cxnSpLocks/>
            <a:stCxn id="12" idx="6"/>
            <a:endCxn id="16" idx="2"/>
          </p:cNvCxnSpPr>
          <p:nvPr/>
        </p:nvCxnSpPr>
        <p:spPr>
          <a:xfrm>
            <a:off x="6871770" y="3429000"/>
            <a:ext cx="1124638" cy="30297"/>
          </a:xfrm>
          <a:prstGeom prst="straightConnector1">
            <a:avLst/>
          </a:prstGeom>
          <a:ln w="317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29DD37F6-908A-83E0-D9A5-DD94A7B8CA14}"/>
              </a:ext>
            </a:extLst>
          </p:cNvPr>
          <p:cNvCxnSpPr>
            <a:cxnSpLocks/>
            <a:stCxn id="12" idx="5"/>
          </p:cNvCxnSpPr>
          <p:nvPr/>
        </p:nvCxnSpPr>
        <p:spPr>
          <a:xfrm>
            <a:off x="6839502" y="3503006"/>
            <a:ext cx="555564" cy="795200"/>
          </a:xfrm>
          <a:prstGeom prst="straightConnector1">
            <a:avLst/>
          </a:prstGeom>
          <a:ln w="317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678D79A1-8D75-0993-4CCC-26E85761719C}"/>
              </a:ext>
            </a:extLst>
          </p:cNvPr>
          <p:cNvCxnSpPr>
            <a:cxnSpLocks/>
            <a:stCxn id="19" idx="7"/>
            <a:endCxn id="13" idx="2"/>
          </p:cNvCxnSpPr>
          <p:nvPr/>
        </p:nvCxnSpPr>
        <p:spPr>
          <a:xfrm flipV="1">
            <a:off x="7407784" y="2748709"/>
            <a:ext cx="186508" cy="252752"/>
          </a:xfrm>
          <a:prstGeom prst="straightConnector1">
            <a:avLst/>
          </a:prstGeom>
          <a:ln w="3175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7CB53A8C-6B49-D0D3-871E-FC3D18AC55B5}"/>
              </a:ext>
            </a:extLst>
          </p:cNvPr>
          <p:cNvSpPr txBox="1"/>
          <p:nvPr/>
        </p:nvSpPr>
        <p:spPr>
          <a:xfrm>
            <a:off x="5549101" y="2610864"/>
            <a:ext cx="1012763" cy="1077218"/>
          </a:xfrm>
          <a:prstGeom prst="rect">
            <a:avLst/>
          </a:prstGeom>
          <a:noFill/>
        </p:spPr>
        <p:txBody>
          <a:bodyPr wrap="square" rtlCol="0">
            <a:spAutoFit/>
          </a:bodyPr>
          <a:lstStyle/>
          <a:p>
            <a:r>
              <a:rPr lang="en-US" sz="9600" baseline="-25000" dirty="0"/>
              <a:t>+</a:t>
            </a:r>
          </a:p>
        </p:txBody>
      </p:sp>
      <p:sp>
        <p:nvSpPr>
          <p:cNvPr id="77" name="TextBox 76">
            <a:extLst>
              <a:ext uri="{FF2B5EF4-FFF2-40B4-BE49-F238E27FC236}">
                <a16:creationId xmlns:a16="http://schemas.microsoft.com/office/drawing/2014/main" id="{D8647328-D8A3-0602-AB41-C73B379F720F}"/>
              </a:ext>
            </a:extLst>
          </p:cNvPr>
          <p:cNvSpPr txBox="1"/>
          <p:nvPr/>
        </p:nvSpPr>
        <p:spPr>
          <a:xfrm>
            <a:off x="2018295" y="5221789"/>
            <a:ext cx="9266275"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Compute intra-cluster Sum-of-Squared Errors (ESS) for each cluster individually</a:t>
            </a:r>
          </a:p>
          <a:p>
            <a:pPr marL="285750" indent="-285750">
              <a:buFont typeface="Arial" panose="020B0604020202020204" pitchFamily="34" charset="0"/>
              <a:buChar char="•"/>
            </a:pPr>
            <a:r>
              <a:rPr lang="en-US" sz="2000" dirty="0"/>
              <a:t>Combine clusters if combined ESS is less than sum of each individual cluster ESS</a:t>
            </a:r>
          </a:p>
          <a:p>
            <a:pPr marL="285750" indent="-285750">
              <a:buFont typeface="Arial" panose="020B0604020202020204" pitchFamily="34" charset="0"/>
              <a:buChar char="•"/>
            </a:pPr>
            <a:r>
              <a:rPr lang="en-US" sz="2000" dirty="0"/>
              <a:t>Objective is to minimize the ESS of joint clusters</a:t>
            </a:r>
          </a:p>
        </p:txBody>
      </p:sp>
    </p:spTree>
    <p:extLst>
      <p:ext uri="{BB962C8B-B14F-4D97-AF65-F5344CB8AC3E}">
        <p14:creationId xmlns:p14="http://schemas.microsoft.com/office/powerpoint/2010/main" val="3445831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dissolve">
                                      <p:cBhvr>
                                        <p:cTn id="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851DD-1723-FD79-11B0-B39E87B24A7A}"/>
              </a:ext>
            </a:extLst>
          </p:cNvPr>
          <p:cNvSpPr>
            <a:spLocks noGrp="1"/>
          </p:cNvSpPr>
          <p:nvPr>
            <p:ph type="title"/>
          </p:nvPr>
        </p:nvSpPr>
        <p:spPr/>
        <p:txBody>
          <a:bodyPr/>
          <a:lstStyle/>
          <a:p>
            <a:r>
              <a:rPr lang="en-US" dirty="0"/>
              <a:t>Ward Linkage</a:t>
            </a:r>
          </a:p>
        </p:txBody>
      </p:sp>
      <p:sp>
        <p:nvSpPr>
          <p:cNvPr id="3" name="Content Placeholder 2">
            <a:extLst>
              <a:ext uri="{FF2B5EF4-FFF2-40B4-BE49-F238E27FC236}">
                <a16:creationId xmlns:a16="http://schemas.microsoft.com/office/drawing/2014/main" id="{E91C3D82-C01B-C9FE-D353-B78F9A3F4D48}"/>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5D33F445-6335-651A-EDB7-CB29EEE0E997}"/>
              </a:ext>
            </a:extLst>
          </p:cNvPr>
          <p:cNvSpPr>
            <a:spLocks noGrp="1"/>
          </p:cNvSpPr>
          <p:nvPr>
            <p:ph type="sldNum" sz="quarter" idx="12"/>
          </p:nvPr>
        </p:nvSpPr>
        <p:spPr/>
        <p:txBody>
          <a:bodyPr/>
          <a:lstStyle/>
          <a:p>
            <a:fld id="{3A98EE3D-8CD1-4C3F-BD1C-C98C9596463C}" type="slidenum">
              <a:rPr lang="en-US" smtClean="0"/>
              <a:t>15</a:t>
            </a:fld>
            <a:endParaRPr lang="en-US" dirty="0"/>
          </a:p>
        </p:txBody>
      </p:sp>
      <p:pic>
        <p:nvPicPr>
          <p:cNvPr id="7170" name="Picture 2" descr="img">
            <a:extLst>
              <a:ext uri="{FF2B5EF4-FFF2-40B4-BE49-F238E27FC236}">
                <a16:creationId xmlns:a16="http://schemas.microsoft.com/office/drawing/2014/main" id="{50647DC1-F1E5-7A0C-75CC-9AF84731EA8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2700"/>
          <a:stretch/>
        </p:blipFill>
        <p:spPr bwMode="auto">
          <a:xfrm>
            <a:off x="290594" y="1339842"/>
            <a:ext cx="11610810" cy="5518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6336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5A4FB-6B05-3B00-B583-D2B1C365F57F}"/>
              </a:ext>
            </a:extLst>
          </p:cNvPr>
          <p:cNvSpPr>
            <a:spLocks noGrp="1"/>
          </p:cNvSpPr>
          <p:nvPr>
            <p:ph type="title"/>
          </p:nvPr>
        </p:nvSpPr>
        <p:spPr/>
        <p:txBody>
          <a:bodyPr/>
          <a:lstStyle/>
          <a:p>
            <a:r>
              <a:rPr lang="en-US" dirty="0"/>
              <a:t>Impact of Different Linkage Methods</a:t>
            </a:r>
          </a:p>
        </p:txBody>
      </p:sp>
      <p:sp>
        <p:nvSpPr>
          <p:cNvPr id="4" name="Slide Number Placeholder 3">
            <a:extLst>
              <a:ext uri="{FF2B5EF4-FFF2-40B4-BE49-F238E27FC236}">
                <a16:creationId xmlns:a16="http://schemas.microsoft.com/office/drawing/2014/main" id="{A1E7AFF4-C4EA-5A19-978C-C7B75B6C0822}"/>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6146" name="Picture 2" descr="Hierarchical Agglomerative Clustering Algorithm Example In Python | by Cory  Maklin | Towards Data Science">
            <a:extLst>
              <a:ext uri="{FF2B5EF4-FFF2-40B4-BE49-F238E27FC236}">
                <a16:creationId xmlns:a16="http://schemas.microsoft.com/office/drawing/2014/main" id="{DC38FB55-1915-A30F-C0A6-081A9C6788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9100" y="1498285"/>
            <a:ext cx="8813800" cy="4925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0014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1F221-3DD3-77EE-CF7C-9FDF01C8CAF8}"/>
              </a:ext>
            </a:extLst>
          </p:cNvPr>
          <p:cNvSpPr>
            <a:spLocks noGrp="1"/>
          </p:cNvSpPr>
          <p:nvPr>
            <p:ph type="title"/>
          </p:nvPr>
        </p:nvSpPr>
        <p:spPr>
          <a:xfrm>
            <a:off x="322610" y="612137"/>
            <a:ext cx="11029616" cy="550174"/>
          </a:xfrm>
        </p:spPr>
        <p:txBody>
          <a:bodyPr/>
          <a:lstStyle/>
          <a:p>
            <a:r>
              <a:rPr lang="en-US" dirty="0"/>
              <a:t>Hierarchical Agglomerative Clustering Example </a:t>
            </a:r>
          </a:p>
        </p:txBody>
      </p:sp>
      <p:sp>
        <p:nvSpPr>
          <p:cNvPr id="4" name="Slide Number Placeholder 3">
            <a:extLst>
              <a:ext uri="{FF2B5EF4-FFF2-40B4-BE49-F238E27FC236}">
                <a16:creationId xmlns:a16="http://schemas.microsoft.com/office/drawing/2014/main" id="{E78E775E-6969-B517-C835-1C1AAB793AFB}"/>
              </a:ext>
            </a:extLst>
          </p:cNvPr>
          <p:cNvSpPr>
            <a:spLocks noGrp="1"/>
          </p:cNvSpPr>
          <p:nvPr>
            <p:ph type="sldNum" sz="quarter" idx="12"/>
          </p:nvPr>
        </p:nvSpPr>
        <p:spPr/>
        <p:txBody>
          <a:bodyPr/>
          <a:lstStyle/>
          <a:p>
            <a:fld id="{3A98EE3D-8CD1-4C3F-BD1C-C98C9596463C}" type="slidenum">
              <a:rPr lang="en-US" smtClean="0"/>
              <a:t>17</a:t>
            </a:fld>
            <a:endParaRPr lang="en-US" dirty="0"/>
          </a:p>
        </p:txBody>
      </p:sp>
      <p:grpSp>
        <p:nvGrpSpPr>
          <p:cNvPr id="30" name="Group 29">
            <a:extLst>
              <a:ext uri="{FF2B5EF4-FFF2-40B4-BE49-F238E27FC236}">
                <a16:creationId xmlns:a16="http://schemas.microsoft.com/office/drawing/2014/main" id="{3297CA79-8EC6-B478-8F08-6E04661399FB}"/>
              </a:ext>
            </a:extLst>
          </p:cNvPr>
          <p:cNvGrpSpPr/>
          <p:nvPr/>
        </p:nvGrpSpPr>
        <p:grpSpPr>
          <a:xfrm>
            <a:off x="291834" y="2693096"/>
            <a:ext cx="2314516" cy="1884751"/>
            <a:chOff x="774434" y="2552700"/>
            <a:chExt cx="2314516" cy="1884751"/>
          </a:xfrm>
        </p:grpSpPr>
        <p:cxnSp>
          <p:nvCxnSpPr>
            <p:cNvPr id="6" name="Straight Arrow Connector 5">
              <a:extLst>
                <a:ext uri="{FF2B5EF4-FFF2-40B4-BE49-F238E27FC236}">
                  <a16:creationId xmlns:a16="http://schemas.microsoft.com/office/drawing/2014/main" id="{6322F877-B1BA-3B84-1285-CF7B93EF771A}"/>
                </a:ext>
              </a:extLst>
            </p:cNvPr>
            <p:cNvCxnSpPr/>
            <p:nvPr/>
          </p:nvCxnSpPr>
          <p:spPr>
            <a:xfrm flipV="1">
              <a:off x="1270000" y="2552700"/>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C7DE7BCB-1D91-5CD3-8D13-37A06E7537EF}"/>
                </a:ext>
              </a:extLst>
            </p:cNvPr>
            <p:cNvCxnSpPr>
              <a:cxnSpLocks/>
            </p:cNvCxnSpPr>
            <p:nvPr/>
          </p:nvCxnSpPr>
          <p:spPr>
            <a:xfrm>
              <a:off x="1270000" y="4191000"/>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2EAF6686-05E9-8D10-3F5D-07EE27895826}"/>
                </a:ext>
              </a:extLst>
            </p:cNvPr>
            <p:cNvSpPr/>
            <p:nvPr/>
          </p:nvSpPr>
          <p:spPr>
            <a:xfrm>
              <a:off x="1447137" y="3673503"/>
              <a:ext cx="87465" cy="8746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22538749-5936-856C-DADE-DF191101E4A3}"/>
                </a:ext>
              </a:extLst>
            </p:cNvPr>
            <p:cNvSpPr/>
            <p:nvPr/>
          </p:nvSpPr>
          <p:spPr>
            <a:xfrm>
              <a:off x="1574137" y="3800503"/>
              <a:ext cx="87465" cy="8746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459D456-EB94-09FC-6646-651C4AF3A8BA}"/>
                </a:ext>
              </a:extLst>
            </p:cNvPr>
            <p:cNvSpPr/>
            <p:nvPr/>
          </p:nvSpPr>
          <p:spPr>
            <a:xfrm>
              <a:off x="1799644" y="3629771"/>
              <a:ext cx="87465" cy="8746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523BAD6-6B3A-F1E9-4F37-0F25189F1542}"/>
                </a:ext>
              </a:extLst>
            </p:cNvPr>
            <p:cNvSpPr txBox="1"/>
            <p:nvPr/>
          </p:nvSpPr>
          <p:spPr>
            <a:xfrm>
              <a:off x="1680161" y="3379801"/>
              <a:ext cx="413896" cy="261610"/>
            </a:xfrm>
            <a:prstGeom prst="rect">
              <a:avLst/>
            </a:prstGeom>
            <a:noFill/>
          </p:spPr>
          <p:txBody>
            <a:bodyPr wrap="square" rtlCol="0">
              <a:spAutoFit/>
            </a:bodyPr>
            <a:lstStyle/>
            <a:p>
              <a:r>
                <a:rPr lang="en-US" sz="1050" dirty="0"/>
                <a:t>C1</a:t>
              </a:r>
            </a:p>
          </p:txBody>
        </p:sp>
        <p:sp>
          <p:nvSpPr>
            <p:cNvPr id="13" name="TextBox 12">
              <a:extLst>
                <a:ext uri="{FF2B5EF4-FFF2-40B4-BE49-F238E27FC236}">
                  <a16:creationId xmlns:a16="http://schemas.microsoft.com/office/drawing/2014/main" id="{7F57F15D-4251-F9EC-3BC0-0C1B22E77EDA}"/>
                </a:ext>
              </a:extLst>
            </p:cNvPr>
            <p:cNvSpPr txBox="1"/>
            <p:nvPr/>
          </p:nvSpPr>
          <p:spPr>
            <a:xfrm>
              <a:off x="1480054" y="3899197"/>
              <a:ext cx="413896" cy="261610"/>
            </a:xfrm>
            <a:prstGeom prst="rect">
              <a:avLst/>
            </a:prstGeom>
            <a:noFill/>
          </p:spPr>
          <p:txBody>
            <a:bodyPr wrap="square" rtlCol="0">
              <a:spAutoFit/>
            </a:bodyPr>
            <a:lstStyle/>
            <a:p>
              <a:r>
                <a:rPr lang="en-US" sz="1050" dirty="0"/>
                <a:t>C2</a:t>
              </a:r>
            </a:p>
          </p:txBody>
        </p:sp>
        <p:sp>
          <p:nvSpPr>
            <p:cNvPr id="14" name="TextBox 13">
              <a:extLst>
                <a:ext uri="{FF2B5EF4-FFF2-40B4-BE49-F238E27FC236}">
                  <a16:creationId xmlns:a16="http://schemas.microsoft.com/office/drawing/2014/main" id="{CC335C4F-4125-EC0A-B836-5573BD3CEE78}"/>
                </a:ext>
              </a:extLst>
            </p:cNvPr>
            <p:cNvSpPr txBox="1"/>
            <p:nvPr/>
          </p:nvSpPr>
          <p:spPr>
            <a:xfrm>
              <a:off x="1266265" y="3429000"/>
              <a:ext cx="413896" cy="261610"/>
            </a:xfrm>
            <a:prstGeom prst="rect">
              <a:avLst/>
            </a:prstGeom>
            <a:noFill/>
          </p:spPr>
          <p:txBody>
            <a:bodyPr wrap="square" rtlCol="0">
              <a:spAutoFit/>
            </a:bodyPr>
            <a:lstStyle/>
            <a:p>
              <a:r>
                <a:rPr lang="en-US" sz="1050" dirty="0"/>
                <a:t>C3</a:t>
              </a:r>
            </a:p>
          </p:txBody>
        </p:sp>
        <p:sp>
          <p:nvSpPr>
            <p:cNvPr id="15" name="Oval 14">
              <a:extLst>
                <a:ext uri="{FF2B5EF4-FFF2-40B4-BE49-F238E27FC236}">
                  <a16:creationId xmlns:a16="http://schemas.microsoft.com/office/drawing/2014/main" id="{B285BB37-64CA-979A-6033-F217FCF63459}"/>
                </a:ext>
              </a:extLst>
            </p:cNvPr>
            <p:cNvSpPr/>
            <p:nvPr/>
          </p:nvSpPr>
          <p:spPr>
            <a:xfrm>
              <a:off x="2074455" y="2862304"/>
              <a:ext cx="87465" cy="8746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9815BDD4-A370-DA1C-C299-7B72199E0A34}"/>
                </a:ext>
              </a:extLst>
            </p:cNvPr>
            <p:cNvSpPr/>
            <p:nvPr/>
          </p:nvSpPr>
          <p:spPr>
            <a:xfrm>
              <a:off x="2226855" y="3014704"/>
              <a:ext cx="87465" cy="8746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BDABE0FF-C9D9-9B47-0EA7-74B9A9D8F305}"/>
                </a:ext>
              </a:extLst>
            </p:cNvPr>
            <p:cNvSpPr/>
            <p:nvPr/>
          </p:nvSpPr>
          <p:spPr>
            <a:xfrm>
              <a:off x="2426962" y="2818572"/>
              <a:ext cx="87465" cy="8746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A72054C0-08AD-46BA-7C06-4319FA171E4C}"/>
                </a:ext>
              </a:extLst>
            </p:cNvPr>
            <p:cNvSpPr txBox="1"/>
            <p:nvPr/>
          </p:nvSpPr>
          <p:spPr>
            <a:xfrm>
              <a:off x="1920302" y="2949627"/>
              <a:ext cx="413896" cy="261610"/>
            </a:xfrm>
            <a:prstGeom prst="rect">
              <a:avLst/>
            </a:prstGeom>
            <a:noFill/>
          </p:spPr>
          <p:txBody>
            <a:bodyPr wrap="square" rtlCol="0">
              <a:spAutoFit/>
            </a:bodyPr>
            <a:lstStyle/>
            <a:p>
              <a:r>
                <a:rPr lang="en-US" sz="1050" dirty="0"/>
                <a:t>C4</a:t>
              </a:r>
            </a:p>
          </p:txBody>
        </p:sp>
        <p:sp>
          <p:nvSpPr>
            <p:cNvPr id="19" name="Oval 18">
              <a:extLst>
                <a:ext uri="{FF2B5EF4-FFF2-40B4-BE49-F238E27FC236}">
                  <a16:creationId xmlns:a16="http://schemas.microsoft.com/office/drawing/2014/main" id="{DCED4501-A199-17CA-A108-5E26400C262B}"/>
                </a:ext>
              </a:extLst>
            </p:cNvPr>
            <p:cNvSpPr/>
            <p:nvPr/>
          </p:nvSpPr>
          <p:spPr>
            <a:xfrm>
              <a:off x="2498081" y="3481888"/>
              <a:ext cx="87465" cy="8746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6318E81-B203-8BD4-CB1C-F676246BD38E}"/>
                </a:ext>
              </a:extLst>
            </p:cNvPr>
            <p:cNvSpPr/>
            <p:nvPr/>
          </p:nvSpPr>
          <p:spPr>
            <a:xfrm>
              <a:off x="2594430" y="3776704"/>
              <a:ext cx="87465" cy="8746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0B08205D-42D2-1B40-A881-D63443A8BD4E}"/>
                </a:ext>
              </a:extLst>
            </p:cNvPr>
            <p:cNvSpPr/>
            <p:nvPr/>
          </p:nvSpPr>
          <p:spPr>
            <a:xfrm>
              <a:off x="2897035" y="3548480"/>
              <a:ext cx="87465" cy="8746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1FA06053-64B3-77CD-121D-E99679CFE7FF}"/>
                </a:ext>
              </a:extLst>
            </p:cNvPr>
            <p:cNvSpPr txBox="1"/>
            <p:nvPr/>
          </p:nvSpPr>
          <p:spPr>
            <a:xfrm>
              <a:off x="2675054" y="3330602"/>
              <a:ext cx="413896" cy="261610"/>
            </a:xfrm>
            <a:prstGeom prst="rect">
              <a:avLst/>
            </a:prstGeom>
            <a:noFill/>
          </p:spPr>
          <p:txBody>
            <a:bodyPr wrap="square" rtlCol="0">
              <a:spAutoFit/>
            </a:bodyPr>
            <a:lstStyle/>
            <a:p>
              <a:r>
                <a:rPr lang="en-US" sz="1050" dirty="0"/>
                <a:t>C9</a:t>
              </a:r>
            </a:p>
          </p:txBody>
        </p:sp>
        <p:sp>
          <p:nvSpPr>
            <p:cNvPr id="23" name="TextBox 22">
              <a:extLst>
                <a:ext uri="{FF2B5EF4-FFF2-40B4-BE49-F238E27FC236}">
                  <a16:creationId xmlns:a16="http://schemas.microsoft.com/office/drawing/2014/main" id="{6F0EB82B-CB55-0F4E-B6C3-15BBF4E20A09}"/>
                </a:ext>
              </a:extLst>
            </p:cNvPr>
            <p:cNvSpPr txBox="1"/>
            <p:nvPr/>
          </p:nvSpPr>
          <p:spPr>
            <a:xfrm>
              <a:off x="1920302" y="2634343"/>
              <a:ext cx="413896" cy="261610"/>
            </a:xfrm>
            <a:prstGeom prst="rect">
              <a:avLst/>
            </a:prstGeom>
            <a:noFill/>
          </p:spPr>
          <p:txBody>
            <a:bodyPr wrap="square" rtlCol="0">
              <a:spAutoFit/>
            </a:bodyPr>
            <a:lstStyle/>
            <a:p>
              <a:r>
                <a:rPr lang="en-US" sz="1050" dirty="0"/>
                <a:t>C5</a:t>
              </a:r>
            </a:p>
          </p:txBody>
        </p:sp>
        <p:sp>
          <p:nvSpPr>
            <p:cNvPr id="24" name="TextBox 23">
              <a:extLst>
                <a:ext uri="{FF2B5EF4-FFF2-40B4-BE49-F238E27FC236}">
                  <a16:creationId xmlns:a16="http://schemas.microsoft.com/office/drawing/2014/main" id="{1FAE8C3F-DBB4-BDEC-EEEF-60B2F8ED5091}"/>
                </a:ext>
              </a:extLst>
            </p:cNvPr>
            <p:cNvSpPr txBox="1"/>
            <p:nvPr/>
          </p:nvSpPr>
          <p:spPr>
            <a:xfrm>
              <a:off x="2281403" y="2590861"/>
              <a:ext cx="413896" cy="261610"/>
            </a:xfrm>
            <a:prstGeom prst="rect">
              <a:avLst/>
            </a:prstGeom>
            <a:noFill/>
          </p:spPr>
          <p:txBody>
            <a:bodyPr wrap="square" rtlCol="0">
              <a:spAutoFit/>
            </a:bodyPr>
            <a:lstStyle/>
            <a:p>
              <a:r>
                <a:rPr lang="en-US" sz="1050" dirty="0"/>
                <a:t>C6</a:t>
              </a:r>
            </a:p>
          </p:txBody>
        </p:sp>
        <p:sp>
          <p:nvSpPr>
            <p:cNvPr id="25" name="TextBox 24">
              <a:extLst>
                <a:ext uri="{FF2B5EF4-FFF2-40B4-BE49-F238E27FC236}">
                  <a16:creationId xmlns:a16="http://schemas.microsoft.com/office/drawing/2014/main" id="{BB0066A4-9632-78C7-E1BC-F73BDFA30BEF}"/>
                </a:ext>
              </a:extLst>
            </p:cNvPr>
            <p:cNvSpPr txBox="1"/>
            <p:nvPr/>
          </p:nvSpPr>
          <p:spPr>
            <a:xfrm>
              <a:off x="2307479" y="3542698"/>
              <a:ext cx="413896" cy="261610"/>
            </a:xfrm>
            <a:prstGeom prst="rect">
              <a:avLst/>
            </a:prstGeom>
            <a:noFill/>
          </p:spPr>
          <p:txBody>
            <a:bodyPr wrap="square" rtlCol="0">
              <a:spAutoFit/>
            </a:bodyPr>
            <a:lstStyle/>
            <a:p>
              <a:r>
                <a:rPr lang="en-US" sz="1050" dirty="0"/>
                <a:t>C7</a:t>
              </a:r>
            </a:p>
          </p:txBody>
        </p:sp>
        <p:sp>
          <p:nvSpPr>
            <p:cNvPr id="26" name="TextBox 25">
              <a:extLst>
                <a:ext uri="{FF2B5EF4-FFF2-40B4-BE49-F238E27FC236}">
                  <a16:creationId xmlns:a16="http://schemas.microsoft.com/office/drawing/2014/main" id="{9C9CC362-E5BC-02C7-6892-732D7C18ACB2}"/>
                </a:ext>
              </a:extLst>
            </p:cNvPr>
            <p:cNvSpPr txBox="1"/>
            <p:nvPr/>
          </p:nvSpPr>
          <p:spPr>
            <a:xfrm>
              <a:off x="2638162" y="3754794"/>
              <a:ext cx="413896" cy="261610"/>
            </a:xfrm>
            <a:prstGeom prst="rect">
              <a:avLst/>
            </a:prstGeom>
            <a:noFill/>
          </p:spPr>
          <p:txBody>
            <a:bodyPr wrap="square" rtlCol="0">
              <a:spAutoFit/>
            </a:bodyPr>
            <a:lstStyle/>
            <a:p>
              <a:r>
                <a:rPr lang="en-US" sz="1050" dirty="0"/>
                <a:t>C8</a:t>
              </a:r>
            </a:p>
          </p:txBody>
        </p:sp>
        <p:sp>
          <p:nvSpPr>
            <p:cNvPr id="27" name="TextBox 26">
              <a:extLst>
                <a:ext uri="{FF2B5EF4-FFF2-40B4-BE49-F238E27FC236}">
                  <a16:creationId xmlns:a16="http://schemas.microsoft.com/office/drawing/2014/main" id="{D206171C-142B-E5B4-5ED6-5C2B43E98932}"/>
                </a:ext>
              </a:extLst>
            </p:cNvPr>
            <p:cNvSpPr txBox="1"/>
            <p:nvPr/>
          </p:nvSpPr>
          <p:spPr>
            <a:xfrm>
              <a:off x="1843376" y="4160452"/>
              <a:ext cx="583586" cy="276999"/>
            </a:xfrm>
            <a:prstGeom prst="rect">
              <a:avLst/>
            </a:prstGeom>
            <a:noFill/>
          </p:spPr>
          <p:txBody>
            <a:bodyPr wrap="square" rtlCol="0">
              <a:spAutoFit/>
            </a:bodyPr>
            <a:lstStyle/>
            <a:p>
              <a:r>
                <a:rPr lang="en-US" sz="1200" dirty="0"/>
                <a:t>Age</a:t>
              </a:r>
            </a:p>
          </p:txBody>
        </p:sp>
        <p:sp>
          <p:nvSpPr>
            <p:cNvPr id="28" name="TextBox 27">
              <a:extLst>
                <a:ext uri="{FF2B5EF4-FFF2-40B4-BE49-F238E27FC236}">
                  <a16:creationId xmlns:a16="http://schemas.microsoft.com/office/drawing/2014/main" id="{1C9395AA-42E3-A0CC-BACE-BE97438F07F9}"/>
                </a:ext>
              </a:extLst>
            </p:cNvPr>
            <p:cNvSpPr txBox="1"/>
            <p:nvPr/>
          </p:nvSpPr>
          <p:spPr>
            <a:xfrm rot="16200000">
              <a:off x="506911" y="3149539"/>
              <a:ext cx="904377" cy="369332"/>
            </a:xfrm>
            <a:prstGeom prst="rect">
              <a:avLst/>
            </a:prstGeom>
            <a:noFill/>
          </p:spPr>
          <p:txBody>
            <a:bodyPr wrap="square" rtlCol="0">
              <a:spAutoFit/>
            </a:bodyPr>
            <a:lstStyle/>
            <a:p>
              <a:r>
                <a:rPr lang="en-US" dirty="0"/>
                <a:t>Spend</a:t>
              </a:r>
            </a:p>
          </p:txBody>
        </p:sp>
      </p:grpSp>
      <p:sp>
        <p:nvSpPr>
          <p:cNvPr id="29" name="TextBox 28">
            <a:extLst>
              <a:ext uri="{FF2B5EF4-FFF2-40B4-BE49-F238E27FC236}">
                <a16:creationId xmlns:a16="http://schemas.microsoft.com/office/drawing/2014/main" id="{520B1487-F9D5-210E-A934-4E72FDF5ECC0}"/>
              </a:ext>
            </a:extLst>
          </p:cNvPr>
          <p:cNvSpPr txBox="1"/>
          <p:nvPr/>
        </p:nvSpPr>
        <p:spPr>
          <a:xfrm>
            <a:off x="357973" y="1327406"/>
            <a:ext cx="2767256" cy="1323439"/>
          </a:xfrm>
          <a:prstGeom prst="rect">
            <a:avLst/>
          </a:prstGeom>
          <a:noFill/>
        </p:spPr>
        <p:txBody>
          <a:bodyPr wrap="square" rtlCol="0">
            <a:spAutoFit/>
          </a:bodyPr>
          <a:lstStyle/>
          <a:p>
            <a:r>
              <a:rPr lang="en-US" sz="1600" b="0" i="0" dirty="0">
                <a:solidFill>
                  <a:srgbClr val="242424"/>
                </a:solidFill>
                <a:effectLst/>
                <a:latin typeface="source-serif-pro"/>
              </a:rPr>
              <a:t>Let’s say a clothing store has collected the ages of 9 of its customers, labeled C1-C9, and the amount each spent at the store last month.</a:t>
            </a:r>
            <a:endParaRPr lang="en-US" sz="1600" dirty="0"/>
          </a:p>
        </p:txBody>
      </p:sp>
      <p:grpSp>
        <p:nvGrpSpPr>
          <p:cNvPr id="31" name="Group 30">
            <a:extLst>
              <a:ext uri="{FF2B5EF4-FFF2-40B4-BE49-F238E27FC236}">
                <a16:creationId xmlns:a16="http://schemas.microsoft.com/office/drawing/2014/main" id="{3C7FC33B-3631-7207-57F7-90D7C7FC39BA}"/>
              </a:ext>
            </a:extLst>
          </p:cNvPr>
          <p:cNvGrpSpPr/>
          <p:nvPr/>
        </p:nvGrpSpPr>
        <p:grpSpPr>
          <a:xfrm>
            <a:off x="3087769" y="2681381"/>
            <a:ext cx="2321204" cy="1898199"/>
            <a:chOff x="767746" y="2552700"/>
            <a:chExt cx="2321204" cy="1898199"/>
          </a:xfrm>
        </p:grpSpPr>
        <p:cxnSp>
          <p:nvCxnSpPr>
            <p:cNvPr id="32" name="Straight Arrow Connector 31">
              <a:extLst>
                <a:ext uri="{FF2B5EF4-FFF2-40B4-BE49-F238E27FC236}">
                  <a16:creationId xmlns:a16="http://schemas.microsoft.com/office/drawing/2014/main" id="{AFDFDA12-D528-B688-3A4C-CF5849492714}"/>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26AEFF-11B2-1642-5447-3AA356F2B1A4}"/>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B7FD60CA-B8E2-19B3-BC93-6CAB0B6BAC6F}"/>
                </a:ext>
              </a:extLst>
            </p:cNvPr>
            <p:cNvSpPr/>
            <p:nvPr/>
          </p:nvSpPr>
          <p:spPr>
            <a:xfrm>
              <a:off x="1447137" y="3673503"/>
              <a:ext cx="87465" cy="87464"/>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4D51D6A8-E942-D9DF-8189-55DE56C2EB53}"/>
                </a:ext>
              </a:extLst>
            </p:cNvPr>
            <p:cNvSpPr/>
            <p:nvPr/>
          </p:nvSpPr>
          <p:spPr>
            <a:xfrm>
              <a:off x="1574137" y="3800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5243004-65E8-E476-781F-4648660C1FF7}"/>
                </a:ext>
              </a:extLst>
            </p:cNvPr>
            <p:cNvSpPr/>
            <p:nvPr/>
          </p:nvSpPr>
          <p:spPr>
            <a:xfrm>
              <a:off x="1799644" y="3629771"/>
              <a:ext cx="87465" cy="87464"/>
            </a:xfrm>
            <a:prstGeom prst="ellipse">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FDDD5332-5078-834C-EAB7-F7290043F852}"/>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38" name="TextBox 37">
              <a:extLst>
                <a:ext uri="{FF2B5EF4-FFF2-40B4-BE49-F238E27FC236}">
                  <a16:creationId xmlns:a16="http://schemas.microsoft.com/office/drawing/2014/main" id="{DDEC4035-4AF5-153D-76C5-DF7463980D43}"/>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39" name="TextBox 38">
              <a:extLst>
                <a:ext uri="{FF2B5EF4-FFF2-40B4-BE49-F238E27FC236}">
                  <a16:creationId xmlns:a16="http://schemas.microsoft.com/office/drawing/2014/main" id="{733A6655-42A0-5A68-287A-3396280D20FB}"/>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40" name="Oval 39">
              <a:extLst>
                <a:ext uri="{FF2B5EF4-FFF2-40B4-BE49-F238E27FC236}">
                  <a16:creationId xmlns:a16="http://schemas.microsoft.com/office/drawing/2014/main" id="{9BA4E1C2-7180-79FE-253F-EB64540245E7}"/>
                </a:ext>
              </a:extLst>
            </p:cNvPr>
            <p:cNvSpPr/>
            <p:nvPr/>
          </p:nvSpPr>
          <p:spPr>
            <a:xfrm>
              <a:off x="2074455" y="2862304"/>
              <a:ext cx="87465" cy="87464"/>
            </a:xfrm>
            <a:prstGeom prst="ellipse">
              <a:avLst/>
            </a:prstGeom>
            <a:solidFill>
              <a:srgbClr val="FFFF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8EA9B250-A6D5-7A50-4ADC-705B7555927C}"/>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23F6D9AB-50A1-1A7B-1041-E1BE5E7642A9}"/>
                </a:ext>
              </a:extLst>
            </p:cNvPr>
            <p:cNvSpPr/>
            <p:nvPr/>
          </p:nvSpPr>
          <p:spPr>
            <a:xfrm>
              <a:off x="2426962" y="2818572"/>
              <a:ext cx="87465" cy="87464"/>
            </a:xfrm>
            <a:prstGeom prst="ellipse">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0CD06D38-B28C-0FF1-D21D-CAC145F7FB9D}"/>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44" name="Oval 43">
              <a:extLst>
                <a:ext uri="{FF2B5EF4-FFF2-40B4-BE49-F238E27FC236}">
                  <a16:creationId xmlns:a16="http://schemas.microsoft.com/office/drawing/2014/main" id="{F869E53F-FDC3-0E9E-0189-A04B29C4B2E0}"/>
                </a:ext>
              </a:extLst>
            </p:cNvPr>
            <p:cNvSpPr/>
            <p:nvPr/>
          </p:nvSpPr>
          <p:spPr>
            <a:xfrm>
              <a:off x="2498081" y="3481888"/>
              <a:ext cx="87465" cy="87464"/>
            </a:xfrm>
            <a:prstGeom prst="ellipse">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40142558-122E-A32E-4767-187F0F38E846}"/>
                </a:ext>
              </a:extLst>
            </p:cNvPr>
            <p:cNvSpPr/>
            <p:nvPr/>
          </p:nvSpPr>
          <p:spPr>
            <a:xfrm>
              <a:off x="2594430" y="3776704"/>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5BE83233-F331-5C4A-0DED-0FED8FC86D02}"/>
                </a:ext>
              </a:extLst>
            </p:cNvPr>
            <p:cNvSpPr/>
            <p:nvPr/>
          </p:nvSpPr>
          <p:spPr>
            <a:xfrm>
              <a:off x="2897035" y="3548480"/>
              <a:ext cx="87465" cy="87464"/>
            </a:xfrm>
            <a:prstGeom prst="ellipse">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936B0F5B-C4E5-07F8-5940-F42718B78BA6}"/>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48" name="TextBox 47">
              <a:extLst>
                <a:ext uri="{FF2B5EF4-FFF2-40B4-BE49-F238E27FC236}">
                  <a16:creationId xmlns:a16="http://schemas.microsoft.com/office/drawing/2014/main" id="{3BC788F4-2B8D-366B-17D8-52DF997255CE}"/>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49" name="TextBox 48">
              <a:extLst>
                <a:ext uri="{FF2B5EF4-FFF2-40B4-BE49-F238E27FC236}">
                  <a16:creationId xmlns:a16="http://schemas.microsoft.com/office/drawing/2014/main" id="{C891AD31-E0CE-8EB1-F3CF-AB8F6114CE4A}"/>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50" name="TextBox 49">
              <a:extLst>
                <a:ext uri="{FF2B5EF4-FFF2-40B4-BE49-F238E27FC236}">
                  <a16:creationId xmlns:a16="http://schemas.microsoft.com/office/drawing/2014/main" id="{EB970381-978A-D1EC-23CE-D2116F158B38}"/>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51" name="TextBox 50">
              <a:extLst>
                <a:ext uri="{FF2B5EF4-FFF2-40B4-BE49-F238E27FC236}">
                  <a16:creationId xmlns:a16="http://schemas.microsoft.com/office/drawing/2014/main" id="{C27DCF39-49F8-B58C-272D-BDDE8DA5AF5F}"/>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52" name="TextBox 51">
              <a:extLst>
                <a:ext uri="{FF2B5EF4-FFF2-40B4-BE49-F238E27FC236}">
                  <a16:creationId xmlns:a16="http://schemas.microsoft.com/office/drawing/2014/main" id="{1A4779FC-D9CD-F248-6FE1-7CC0D9F21FA5}"/>
                </a:ext>
              </a:extLst>
            </p:cNvPr>
            <p:cNvSpPr txBox="1"/>
            <p:nvPr/>
          </p:nvSpPr>
          <p:spPr>
            <a:xfrm>
              <a:off x="1843376" y="4173900"/>
              <a:ext cx="583586" cy="276999"/>
            </a:xfrm>
            <a:prstGeom prst="rect">
              <a:avLst/>
            </a:prstGeom>
            <a:noFill/>
            <a:ln>
              <a:noFill/>
            </a:ln>
          </p:spPr>
          <p:txBody>
            <a:bodyPr wrap="square" rtlCol="0">
              <a:spAutoFit/>
            </a:bodyPr>
            <a:lstStyle/>
            <a:p>
              <a:r>
                <a:rPr lang="en-US" sz="1200" dirty="0"/>
                <a:t>Age</a:t>
              </a:r>
              <a:endParaRPr lang="en-US" dirty="0"/>
            </a:p>
          </p:txBody>
        </p:sp>
        <p:sp>
          <p:nvSpPr>
            <p:cNvPr id="53" name="TextBox 52">
              <a:extLst>
                <a:ext uri="{FF2B5EF4-FFF2-40B4-BE49-F238E27FC236}">
                  <a16:creationId xmlns:a16="http://schemas.microsoft.com/office/drawing/2014/main" id="{564E2191-3C46-5775-D44D-4C03DE86C3C7}"/>
                </a:ext>
              </a:extLst>
            </p:cNvPr>
            <p:cNvSpPr txBox="1"/>
            <p:nvPr/>
          </p:nvSpPr>
          <p:spPr>
            <a:xfrm rot="16200000">
              <a:off x="510407" y="3159722"/>
              <a:ext cx="884010" cy="369332"/>
            </a:xfrm>
            <a:prstGeom prst="rect">
              <a:avLst/>
            </a:prstGeom>
            <a:noFill/>
            <a:ln>
              <a:noFill/>
            </a:ln>
          </p:spPr>
          <p:txBody>
            <a:bodyPr wrap="square" rtlCol="0">
              <a:spAutoFit/>
            </a:bodyPr>
            <a:lstStyle/>
            <a:p>
              <a:r>
                <a:rPr lang="en-US" dirty="0"/>
                <a:t>Spend</a:t>
              </a:r>
            </a:p>
          </p:txBody>
        </p:sp>
      </p:grpSp>
      <p:cxnSp>
        <p:nvCxnSpPr>
          <p:cNvPr id="54" name="Straight Arrow Connector 53">
            <a:extLst>
              <a:ext uri="{FF2B5EF4-FFF2-40B4-BE49-F238E27FC236}">
                <a16:creationId xmlns:a16="http://schemas.microsoft.com/office/drawing/2014/main" id="{C5B1EA84-70C5-C161-F272-44707B61F849}"/>
              </a:ext>
            </a:extLst>
          </p:cNvPr>
          <p:cNvCxnSpPr/>
          <p:nvPr/>
        </p:nvCxnSpPr>
        <p:spPr>
          <a:xfrm flipV="1">
            <a:off x="3567985" y="2695084"/>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703CE2D6-6244-9F89-7708-10588AA257C1}"/>
              </a:ext>
            </a:extLst>
          </p:cNvPr>
          <p:cNvCxnSpPr>
            <a:cxnSpLocks/>
          </p:cNvCxnSpPr>
          <p:nvPr/>
        </p:nvCxnSpPr>
        <p:spPr>
          <a:xfrm>
            <a:off x="3567985" y="4333384"/>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73D9C7CD-A17D-9890-DBC2-9ED6CAB00DC8}"/>
              </a:ext>
            </a:extLst>
          </p:cNvPr>
          <p:cNvSpPr txBox="1"/>
          <p:nvPr/>
        </p:nvSpPr>
        <p:spPr>
          <a:xfrm>
            <a:off x="3497306" y="1359909"/>
            <a:ext cx="1969273" cy="1077218"/>
          </a:xfrm>
          <a:prstGeom prst="rect">
            <a:avLst/>
          </a:prstGeom>
          <a:noFill/>
        </p:spPr>
        <p:txBody>
          <a:bodyPr wrap="square" rtlCol="0">
            <a:spAutoFit/>
          </a:bodyPr>
          <a:lstStyle/>
          <a:p>
            <a:r>
              <a:rPr lang="en-US" sz="1600" b="0" i="0" dirty="0">
                <a:solidFill>
                  <a:srgbClr val="242424"/>
                </a:solidFill>
                <a:effectLst/>
                <a:latin typeface="source-serif-pro"/>
              </a:rPr>
              <a:t>We start by making every single data point a cluster. This forms 9 clusters:</a:t>
            </a:r>
            <a:endParaRPr lang="en-US" sz="1600" dirty="0"/>
          </a:p>
        </p:txBody>
      </p:sp>
      <p:grpSp>
        <p:nvGrpSpPr>
          <p:cNvPr id="57" name="Group 56">
            <a:extLst>
              <a:ext uri="{FF2B5EF4-FFF2-40B4-BE49-F238E27FC236}">
                <a16:creationId xmlns:a16="http://schemas.microsoft.com/office/drawing/2014/main" id="{66B867AB-594F-22EB-5AC3-DA9A3BFAAFB9}"/>
              </a:ext>
            </a:extLst>
          </p:cNvPr>
          <p:cNvGrpSpPr/>
          <p:nvPr/>
        </p:nvGrpSpPr>
        <p:grpSpPr>
          <a:xfrm>
            <a:off x="5581246" y="2654727"/>
            <a:ext cx="2314515" cy="1903226"/>
            <a:chOff x="774435" y="2552700"/>
            <a:chExt cx="2314515" cy="1903226"/>
          </a:xfrm>
        </p:grpSpPr>
        <p:cxnSp>
          <p:nvCxnSpPr>
            <p:cNvPr id="58" name="Straight Arrow Connector 57">
              <a:extLst>
                <a:ext uri="{FF2B5EF4-FFF2-40B4-BE49-F238E27FC236}">
                  <a16:creationId xmlns:a16="http://schemas.microsoft.com/office/drawing/2014/main" id="{D19817D1-9D2A-7C26-81C2-0EDE1E5B645E}"/>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96D181DD-F639-2378-6E2C-02BBA9CE962A}"/>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2849C6C4-B560-2F0E-5328-0EBEC07E9D42}"/>
                </a:ext>
              </a:extLst>
            </p:cNvPr>
            <p:cNvSpPr/>
            <p:nvPr/>
          </p:nvSpPr>
          <p:spPr>
            <a:xfrm>
              <a:off x="1447137" y="3673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A909D6C6-F961-7582-5B13-38161D6F20FA}"/>
                </a:ext>
              </a:extLst>
            </p:cNvPr>
            <p:cNvSpPr/>
            <p:nvPr/>
          </p:nvSpPr>
          <p:spPr>
            <a:xfrm>
              <a:off x="1574137" y="3800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178DC353-1048-7196-5623-91D2C87E3484}"/>
                </a:ext>
              </a:extLst>
            </p:cNvPr>
            <p:cNvSpPr/>
            <p:nvPr/>
          </p:nvSpPr>
          <p:spPr>
            <a:xfrm>
              <a:off x="1799644" y="3629771"/>
              <a:ext cx="87465" cy="87464"/>
            </a:xfrm>
            <a:prstGeom prst="ellipse">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317C9A31-C899-34FB-903E-CBC17F4A7CBD}"/>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64" name="TextBox 63">
              <a:extLst>
                <a:ext uri="{FF2B5EF4-FFF2-40B4-BE49-F238E27FC236}">
                  <a16:creationId xmlns:a16="http://schemas.microsoft.com/office/drawing/2014/main" id="{29C5F9A0-3254-F474-6EC6-7B657A7B2A2F}"/>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65" name="TextBox 64">
              <a:extLst>
                <a:ext uri="{FF2B5EF4-FFF2-40B4-BE49-F238E27FC236}">
                  <a16:creationId xmlns:a16="http://schemas.microsoft.com/office/drawing/2014/main" id="{25A56D30-292D-78C8-219B-3247C404943C}"/>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66" name="Oval 65">
              <a:extLst>
                <a:ext uri="{FF2B5EF4-FFF2-40B4-BE49-F238E27FC236}">
                  <a16:creationId xmlns:a16="http://schemas.microsoft.com/office/drawing/2014/main" id="{8B14487A-090D-8C83-5214-17A5D7CD40A5}"/>
                </a:ext>
              </a:extLst>
            </p:cNvPr>
            <p:cNvSpPr/>
            <p:nvPr/>
          </p:nvSpPr>
          <p:spPr>
            <a:xfrm>
              <a:off x="2074455" y="2862304"/>
              <a:ext cx="87465" cy="87464"/>
            </a:xfrm>
            <a:prstGeom prst="ellipse">
              <a:avLst/>
            </a:prstGeom>
            <a:solidFill>
              <a:srgbClr val="FFFF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DB022810-7966-EEA5-0FE0-389A0BDADA77}"/>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839F2508-88AD-EE9C-E683-B6862ED2B31E}"/>
                </a:ext>
              </a:extLst>
            </p:cNvPr>
            <p:cNvSpPr/>
            <p:nvPr/>
          </p:nvSpPr>
          <p:spPr>
            <a:xfrm>
              <a:off x="2426962" y="2818572"/>
              <a:ext cx="87465" cy="87464"/>
            </a:xfrm>
            <a:prstGeom prst="ellipse">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7755EDE4-AC6D-143D-1AF4-A1574F88BBAB}"/>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70" name="Oval 69">
              <a:extLst>
                <a:ext uri="{FF2B5EF4-FFF2-40B4-BE49-F238E27FC236}">
                  <a16:creationId xmlns:a16="http://schemas.microsoft.com/office/drawing/2014/main" id="{DD356D92-BE3D-A07D-E4CA-6FE7753F4A2E}"/>
                </a:ext>
              </a:extLst>
            </p:cNvPr>
            <p:cNvSpPr/>
            <p:nvPr/>
          </p:nvSpPr>
          <p:spPr>
            <a:xfrm>
              <a:off x="2498081" y="3481888"/>
              <a:ext cx="87465" cy="87464"/>
            </a:xfrm>
            <a:prstGeom prst="ellipse">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0132B591-68A8-0EDC-A7A4-5485810813EF}"/>
                </a:ext>
              </a:extLst>
            </p:cNvPr>
            <p:cNvSpPr/>
            <p:nvPr/>
          </p:nvSpPr>
          <p:spPr>
            <a:xfrm>
              <a:off x="2594430" y="3776704"/>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61A1B831-DC8A-3258-920C-0A08078DFEA3}"/>
                </a:ext>
              </a:extLst>
            </p:cNvPr>
            <p:cNvSpPr/>
            <p:nvPr/>
          </p:nvSpPr>
          <p:spPr>
            <a:xfrm>
              <a:off x="2897035" y="3548480"/>
              <a:ext cx="87465" cy="87464"/>
            </a:xfrm>
            <a:prstGeom prst="ellipse">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TextBox 72">
              <a:extLst>
                <a:ext uri="{FF2B5EF4-FFF2-40B4-BE49-F238E27FC236}">
                  <a16:creationId xmlns:a16="http://schemas.microsoft.com/office/drawing/2014/main" id="{4E65EFB2-DFC7-F984-6EAF-5156F3F0DE26}"/>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74" name="TextBox 73">
              <a:extLst>
                <a:ext uri="{FF2B5EF4-FFF2-40B4-BE49-F238E27FC236}">
                  <a16:creationId xmlns:a16="http://schemas.microsoft.com/office/drawing/2014/main" id="{909C3AD7-7942-F6B0-3E29-7259B89981AC}"/>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75" name="TextBox 74">
              <a:extLst>
                <a:ext uri="{FF2B5EF4-FFF2-40B4-BE49-F238E27FC236}">
                  <a16:creationId xmlns:a16="http://schemas.microsoft.com/office/drawing/2014/main" id="{8C537598-4459-7A12-CA73-2C6E2608CA11}"/>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76" name="TextBox 75">
              <a:extLst>
                <a:ext uri="{FF2B5EF4-FFF2-40B4-BE49-F238E27FC236}">
                  <a16:creationId xmlns:a16="http://schemas.microsoft.com/office/drawing/2014/main" id="{DBC5AB6F-CC25-629B-9BB9-EBCE418CA6FA}"/>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77" name="TextBox 76">
              <a:extLst>
                <a:ext uri="{FF2B5EF4-FFF2-40B4-BE49-F238E27FC236}">
                  <a16:creationId xmlns:a16="http://schemas.microsoft.com/office/drawing/2014/main" id="{56389289-E24E-0FC4-ECB5-CB172A00CF60}"/>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78" name="TextBox 77">
              <a:extLst>
                <a:ext uri="{FF2B5EF4-FFF2-40B4-BE49-F238E27FC236}">
                  <a16:creationId xmlns:a16="http://schemas.microsoft.com/office/drawing/2014/main" id="{E69909FB-5C53-B53C-6E6E-6DBD808F75E3}"/>
                </a:ext>
              </a:extLst>
            </p:cNvPr>
            <p:cNvSpPr txBox="1"/>
            <p:nvPr/>
          </p:nvSpPr>
          <p:spPr>
            <a:xfrm>
              <a:off x="1813419" y="4178927"/>
              <a:ext cx="583586" cy="276999"/>
            </a:xfrm>
            <a:prstGeom prst="rect">
              <a:avLst/>
            </a:prstGeom>
            <a:noFill/>
            <a:ln>
              <a:noFill/>
            </a:ln>
          </p:spPr>
          <p:txBody>
            <a:bodyPr wrap="square" rtlCol="0">
              <a:spAutoFit/>
            </a:bodyPr>
            <a:lstStyle/>
            <a:p>
              <a:r>
                <a:rPr lang="en-US" sz="1200" dirty="0"/>
                <a:t>Age</a:t>
              </a:r>
            </a:p>
          </p:txBody>
        </p:sp>
        <p:sp>
          <p:nvSpPr>
            <p:cNvPr id="79" name="TextBox 78">
              <a:extLst>
                <a:ext uri="{FF2B5EF4-FFF2-40B4-BE49-F238E27FC236}">
                  <a16:creationId xmlns:a16="http://schemas.microsoft.com/office/drawing/2014/main" id="{5607B47F-843C-0118-BA55-B8A4966C04C9}"/>
                </a:ext>
              </a:extLst>
            </p:cNvPr>
            <p:cNvSpPr txBox="1"/>
            <p:nvPr/>
          </p:nvSpPr>
          <p:spPr>
            <a:xfrm rot="16200000">
              <a:off x="496997" y="3139624"/>
              <a:ext cx="924207" cy="369332"/>
            </a:xfrm>
            <a:prstGeom prst="rect">
              <a:avLst/>
            </a:prstGeom>
            <a:noFill/>
            <a:ln>
              <a:noFill/>
            </a:ln>
          </p:spPr>
          <p:txBody>
            <a:bodyPr wrap="square" rtlCol="0">
              <a:spAutoFit/>
            </a:bodyPr>
            <a:lstStyle/>
            <a:p>
              <a:r>
                <a:rPr lang="en-US" dirty="0"/>
                <a:t>Spend</a:t>
              </a:r>
            </a:p>
          </p:txBody>
        </p:sp>
      </p:grpSp>
      <p:cxnSp>
        <p:nvCxnSpPr>
          <p:cNvPr id="80" name="Straight Arrow Connector 79">
            <a:extLst>
              <a:ext uri="{FF2B5EF4-FFF2-40B4-BE49-F238E27FC236}">
                <a16:creationId xmlns:a16="http://schemas.microsoft.com/office/drawing/2014/main" id="{5554F7A5-C181-A4DF-362D-1527BA5EE859}"/>
              </a:ext>
            </a:extLst>
          </p:cNvPr>
          <p:cNvCxnSpPr/>
          <p:nvPr/>
        </p:nvCxnSpPr>
        <p:spPr>
          <a:xfrm flipV="1">
            <a:off x="6054773" y="2668430"/>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52864260-AC65-48FA-EFB2-EED25A4F89C9}"/>
              </a:ext>
            </a:extLst>
          </p:cNvPr>
          <p:cNvCxnSpPr>
            <a:cxnSpLocks/>
          </p:cNvCxnSpPr>
          <p:nvPr/>
        </p:nvCxnSpPr>
        <p:spPr>
          <a:xfrm>
            <a:off x="6054773" y="4306730"/>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BF3FC254-3070-9D0E-C667-67B81CB23B10}"/>
              </a:ext>
            </a:extLst>
          </p:cNvPr>
          <p:cNvSpPr txBox="1"/>
          <p:nvPr/>
        </p:nvSpPr>
        <p:spPr>
          <a:xfrm>
            <a:off x="5984094" y="1333255"/>
            <a:ext cx="2289751" cy="1323439"/>
          </a:xfrm>
          <a:prstGeom prst="rect">
            <a:avLst/>
          </a:prstGeom>
          <a:noFill/>
        </p:spPr>
        <p:txBody>
          <a:bodyPr wrap="square" rtlCol="0">
            <a:spAutoFit/>
          </a:bodyPr>
          <a:lstStyle/>
          <a:p>
            <a:r>
              <a:rPr lang="en-US" sz="1600" b="0" i="0" dirty="0">
                <a:solidFill>
                  <a:srgbClr val="242424"/>
                </a:solidFill>
                <a:effectLst/>
                <a:latin typeface="source-serif-pro"/>
              </a:rPr>
              <a:t>Take the two closest clusters and make them one cluster. Since C2 and C3 are closest, they form a cluster.</a:t>
            </a:r>
            <a:endParaRPr lang="en-US" sz="1600" dirty="0"/>
          </a:p>
        </p:txBody>
      </p:sp>
      <p:grpSp>
        <p:nvGrpSpPr>
          <p:cNvPr id="83" name="Group 82">
            <a:extLst>
              <a:ext uri="{FF2B5EF4-FFF2-40B4-BE49-F238E27FC236}">
                <a16:creationId xmlns:a16="http://schemas.microsoft.com/office/drawing/2014/main" id="{5696BA46-82AF-58B0-B761-80B4C3364CCE}"/>
              </a:ext>
            </a:extLst>
          </p:cNvPr>
          <p:cNvGrpSpPr/>
          <p:nvPr/>
        </p:nvGrpSpPr>
        <p:grpSpPr>
          <a:xfrm>
            <a:off x="8209698" y="2582202"/>
            <a:ext cx="2321205" cy="1904923"/>
            <a:chOff x="767745" y="2552700"/>
            <a:chExt cx="2321205" cy="1904923"/>
          </a:xfrm>
        </p:grpSpPr>
        <p:cxnSp>
          <p:nvCxnSpPr>
            <p:cNvPr id="84" name="Straight Arrow Connector 83">
              <a:extLst>
                <a:ext uri="{FF2B5EF4-FFF2-40B4-BE49-F238E27FC236}">
                  <a16:creationId xmlns:a16="http://schemas.microsoft.com/office/drawing/2014/main" id="{7A7AC9E3-5DC5-F2F5-754E-38224B519AC3}"/>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7B926A9D-C950-CE0F-F100-81ED0DF3C26B}"/>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B4B214DA-D13F-C5F3-C7A8-BA5DCBC969FE}"/>
                </a:ext>
              </a:extLst>
            </p:cNvPr>
            <p:cNvSpPr/>
            <p:nvPr/>
          </p:nvSpPr>
          <p:spPr>
            <a:xfrm>
              <a:off x="1447137" y="3673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2B0FE16C-EA87-BB27-0847-79A73230316D}"/>
                </a:ext>
              </a:extLst>
            </p:cNvPr>
            <p:cNvSpPr/>
            <p:nvPr/>
          </p:nvSpPr>
          <p:spPr>
            <a:xfrm>
              <a:off x="1574137" y="3800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D4F55B5B-5E8A-1630-AEB6-8FE4C5C10C67}"/>
                </a:ext>
              </a:extLst>
            </p:cNvPr>
            <p:cNvSpPr/>
            <p:nvPr/>
          </p:nvSpPr>
          <p:spPr>
            <a:xfrm>
              <a:off x="1799644" y="3629771"/>
              <a:ext cx="87465" cy="87464"/>
            </a:xfrm>
            <a:prstGeom prst="ellipse">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extBox 88">
              <a:extLst>
                <a:ext uri="{FF2B5EF4-FFF2-40B4-BE49-F238E27FC236}">
                  <a16:creationId xmlns:a16="http://schemas.microsoft.com/office/drawing/2014/main" id="{1B192029-0C7A-A9F6-EC71-8569950840FE}"/>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90" name="TextBox 89">
              <a:extLst>
                <a:ext uri="{FF2B5EF4-FFF2-40B4-BE49-F238E27FC236}">
                  <a16:creationId xmlns:a16="http://schemas.microsoft.com/office/drawing/2014/main" id="{E595A111-B97B-2423-2BE1-43B4A1BF0D5A}"/>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91" name="TextBox 90">
              <a:extLst>
                <a:ext uri="{FF2B5EF4-FFF2-40B4-BE49-F238E27FC236}">
                  <a16:creationId xmlns:a16="http://schemas.microsoft.com/office/drawing/2014/main" id="{918A6EA5-DDD4-00E1-CAC7-D39ACE33FF5C}"/>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92" name="Oval 91">
              <a:extLst>
                <a:ext uri="{FF2B5EF4-FFF2-40B4-BE49-F238E27FC236}">
                  <a16:creationId xmlns:a16="http://schemas.microsoft.com/office/drawing/2014/main" id="{D7451C49-3B8E-76D4-E29A-44C981B39392}"/>
                </a:ext>
              </a:extLst>
            </p:cNvPr>
            <p:cNvSpPr/>
            <p:nvPr/>
          </p:nvSpPr>
          <p:spPr>
            <a:xfrm>
              <a:off x="2074455" y="2862304"/>
              <a:ext cx="87465" cy="87464"/>
            </a:xfrm>
            <a:prstGeom prst="ellipse">
              <a:avLst/>
            </a:prstGeom>
            <a:solidFill>
              <a:srgbClr val="C000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2C50A6F8-8CA1-0263-639E-3D10214A9E25}"/>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7505C87F-0C25-DB80-C3B2-62E9A1BDC287}"/>
                </a:ext>
              </a:extLst>
            </p:cNvPr>
            <p:cNvSpPr/>
            <p:nvPr/>
          </p:nvSpPr>
          <p:spPr>
            <a:xfrm>
              <a:off x="2426962" y="2818572"/>
              <a:ext cx="87465" cy="87464"/>
            </a:xfrm>
            <a:prstGeom prst="ellipse">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Box 94">
              <a:extLst>
                <a:ext uri="{FF2B5EF4-FFF2-40B4-BE49-F238E27FC236}">
                  <a16:creationId xmlns:a16="http://schemas.microsoft.com/office/drawing/2014/main" id="{9430596D-EEAA-51F0-BDB8-E72F28F17B67}"/>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96" name="Oval 95">
              <a:extLst>
                <a:ext uri="{FF2B5EF4-FFF2-40B4-BE49-F238E27FC236}">
                  <a16:creationId xmlns:a16="http://schemas.microsoft.com/office/drawing/2014/main" id="{CD6D255F-40BC-5823-180E-7058DC676307}"/>
                </a:ext>
              </a:extLst>
            </p:cNvPr>
            <p:cNvSpPr/>
            <p:nvPr/>
          </p:nvSpPr>
          <p:spPr>
            <a:xfrm>
              <a:off x="2498081" y="3481888"/>
              <a:ext cx="87465" cy="87464"/>
            </a:xfrm>
            <a:prstGeom prst="ellipse">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568BC8D2-9D54-707F-EB86-327E8104CC31}"/>
                </a:ext>
              </a:extLst>
            </p:cNvPr>
            <p:cNvSpPr/>
            <p:nvPr/>
          </p:nvSpPr>
          <p:spPr>
            <a:xfrm>
              <a:off x="2594430" y="3776704"/>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EC5A2481-C251-40BC-E786-2DC8A7268A3A}"/>
                </a:ext>
              </a:extLst>
            </p:cNvPr>
            <p:cNvSpPr/>
            <p:nvPr/>
          </p:nvSpPr>
          <p:spPr>
            <a:xfrm>
              <a:off x="2897035" y="3548480"/>
              <a:ext cx="87465" cy="87464"/>
            </a:xfrm>
            <a:prstGeom prst="ellipse">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78073B11-C1DE-F33A-C09B-E967AD993273}"/>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100" name="TextBox 99">
              <a:extLst>
                <a:ext uri="{FF2B5EF4-FFF2-40B4-BE49-F238E27FC236}">
                  <a16:creationId xmlns:a16="http://schemas.microsoft.com/office/drawing/2014/main" id="{73D14EDC-5E8F-70C6-BE83-F071F28CB10F}"/>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101" name="TextBox 100">
              <a:extLst>
                <a:ext uri="{FF2B5EF4-FFF2-40B4-BE49-F238E27FC236}">
                  <a16:creationId xmlns:a16="http://schemas.microsoft.com/office/drawing/2014/main" id="{3D15B0CD-A970-D326-7CE1-B3B742E322B2}"/>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102" name="TextBox 101">
              <a:extLst>
                <a:ext uri="{FF2B5EF4-FFF2-40B4-BE49-F238E27FC236}">
                  <a16:creationId xmlns:a16="http://schemas.microsoft.com/office/drawing/2014/main" id="{844FC724-E7A7-4148-70F8-64C23C7CBA56}"/>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103" name="TextBox 102">
              <a:extLst>
                <a:ext uri="{FF2B5EF4-FFF2-40B4-BE49-F238E27FC236}">
                  <a16:creationId xmlns:a16="http://schemas.microsoft.com/office/drawing/2014/main" id="{9889F4E6-D1AC-B876-C741-3A5DCA7D8594}"/>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104" name="TextBox 103">
              <a:extLst>
                <a:ext uri="{FF2B5EF4-FFF2-40B4-BE49-F238E27FC236}">
                  <a16:creationId xmlns:a16="http://schemas.microsoft.com/office/drawing/2014/main" id="{35B41B09-32A0-B970-DC90-E7604D156E49}"/>
                </a:ext>
              </a:extLst>
            </p:cNvPr>
            <p:cNvSpPr txBox="1"/>
            <p:nvPr/>
          </p:nvSpPr>
          <p:spPr>
            <a:xfrm>
              <a:off x="1843376" y="4180624"/>
              <a:ext cx="583586" cy="276999"/>
            </a:xfrm>
            <a:prstGeom prst="rect">
              <a:avLst/>
            </a:prstGeom>
            <a:noFill/>
            <a:ln>
              <a:noFill/>
            </a:ln>
          </p:spPr>
          <p:txBody>
            <a:bodyPr wrap="square" rtlCol="0">
              <a:spAutoFit/>
            </a:bodyPr>
            <a:lstStyle/>
            <a:p>
              <a:r>
                <a:rPr lang="en-US" sz="1200" dirty="0"/>
                <a:t>Age</a:t>
              </a:r>
            </a:p>
          </p:txBody>
        </p:sp>
        <p:sp>
          <p:nvSpPr>
            <p:cNvPr id="105" name="TextBox 104">
              <a:extLst>
                <a:ext uri="{FF2B5EF4-FFF2-40B4-BE49-F238E27FC236}">
                  <a16:creationId xmlns:a16="http://schemas.microsoft.com/office/drawing/2014/main" id="{C66C9128-80E2-1FA1-168E-EABEEC39FFB6}"/>
                </a:ext>
              </a:extLst>
            </p:cNvPr>
            <p:cNvSpPr txBox="1"/>
            <p:nvPr/>
          </p:nvSpPr>
          <p:spPr>
            <a:xfrm rot="16200000">
              <a:off x="534048" y="3183364"/>
              <a:ext cx="836726" cy="369332"/>
            </a:xfrm>
            <a:prstGeom prst="rect">
              <a:avLst/>
            </a:prstGeom>
            <a:noFill/>
            <a:ln>
              <a:noFill/>
            </a:ln>
          </p:spPr>
          <p:txBody>
            <a:bodyPr wrap="square" rtlCol="0">
              <a:spAutoFit/>
            </a:bodyPr>
            <a:lstStyle/>
            <a:p>
              <a:r>
                <a:rPr lang="en-US" dirty="0"/>
                <a:t>Spend</a:t>
              </a:r>
            </a:p>
          </p:txBody>
        </p:sp>
      </p:grpSp>
      <p:cxnSp>
        <p:nvCxnSpPr>
          <p:cNvPr id="106" name="Straight Arrow Connector 105">
            <a:extLst>
              <a:ext uri="{FF2B5EF4-FFF2-40B4-BE49-F238E27FC236}">
                <a16:creationId xmlns:a16="http://schemas.microsoft.com/office/drawing/2014/main" id="{D50A8FEC-C519-E314-EA40-AE7C8BAA64B6}"/>
              </a:ext>
            </a:extLst>
          </p:cNvPr>
          <p:cNvCxnSpPr/>
          <p:nvPr/>
        </p:nvCxnSpPr>
        <p:spPr>
          <a:xfrm flipV="1">
            <a:off x="8689915" y="2595905"/>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D9F354D0-26E1-3096-3F12-CC75AC03CF9E}"/>
              </a:ext>
            </a:extLst>
          </p:cNvPr>
          <p:cNvCxnSpPr>
            <a:cxnSpLocks/>
          </p:cNvCxnSpPr>
          <p:nvPr/>
        </p:nvCxnSpPr>
        <p:spPr>
          <a:xfrm>
            <a:off x="8689915" y="4234205"/>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9D024D85-3075-37B9-8EC3-003F76B188C1}"/>
              </a:ext>
            </a:extLst>
          </p:cNvPr>
          <p:cNvSpPr txBox="1"/>
          <p:nvPr/>
        </p:nvSpPr>
        <p:spPr>
          <a:xfrm>
            <a:off x="8689914" y="1259389"/>
            <a:ext cx="2767243" cy="1077218"/>
          </a:xfrm>
          <a:prstGeom prst="rect">
            <a:avLst/>
          </a:prstGeom>
          <a:noFill/>
        </p:spPr>
        <p:txBody>
          <a:bodyPr wrap="square" rtlCol="0">
            <a:spAutoFit/>
          </a:bodyPr>
          <a:lstStyle/>
          <a:p>
            <a:r>
              <a:rPr lang="en-US" sz="1600" b="0" i="0" dirty="0">
                <a:solidFill>
                  <a:srgbClr val="242424"/>
                </a:solidFill>
                <a:effectLst/>
                <a:latin typeface="source-serif-pro"/>
              </a:rPr>
              <a:t>Take the next two closest clusters and make them one cluster. Since C4 and C5 are closest, they form a cluster.</a:t>
            </a:r>
            <a:endParaRPr lang="en-US" sz="1600" dirty="0"/>
          </a:p>
        </p:txBody>
      </p:sp>
      <p:grpSp>
        <p:nvGrpSpPr>
          <p:cNvPr id="140" name="Group 139">
            <a:extLst>
              <a:ext uri="{FF2B5EF4-FFF2-40B4-BE49-F238E27FC236}">
                <a16:creationId xmlns:a16="http://schemas.microsoft.com/office/drawing/2014/main" id="{DE53C2E3-7772-8C93-4101-982E262E029A}"/>
              </a:ext>
            </a:extLst>
          </p:cNvPr>
          <p:cNvGrpSpPr/>
          <p:nvPr/>
        </p:nvGrpSpPr>
        <p:grpSpPr>
          <a:xfrm>
            <a:off x="5674479" y="4638935"/>
            <a:ext cx="2094794" cy="1948058"/>
            <a:chOff x="6157079" y="4498539"/>
            <a:chExt cx="2094794" cy="1948058"/>
          </a:xfrm>
        </p:grpSpPr>
        <p:grpSp>
          <p:nvGrpSpPr>
            <p:cNvPr id="112" name="Group 111">
              <a:extLst>
                <a:ext uri="{FF2B5EF4-FFF2-40B4-BE49-F238E27FC236}">
                  <a16:creationId xmlns:a16="http://schemas.microsoft.com/office/drawing/2014/main" id="{9EDA3B07-0A29-B62C-0E1E-A53FE7191233}"/>
                </a:ext>
              </a:extLst>
            </p:cNvPr>
            <p:cNvGrpSpPr/>
            <p:nvPr/>
          </p:nvGrpSpPr>
          <p:grpSpPr>
            <a:xfrm>
              <a:off x="6537373" y="4498539"/>
              <a:ext cx="1714500" cy="1638300"/>
              <a:chOff x="6537373" y="4498539"/>
              <a:chExt cx="1714500" cy="1638300"/>
            </a:xfrm>
          </p:grpSpPr>
          <p:cxnSp>
            <p:nvCxnSpPr>
              <p:cNvPr id="110" name="Straight Arrow Connector 109">
                <a:extLst>
                  <a:ext uri="{FF2B5EF4-FFF2-40B4-BE49-F238E27FC236}">
                    <a16:creationId xmlns:a16="http://schemas.microsoft.com/office/drawing/2014/main" id="{38DD03EA-CFE4-8192-3BEE-FA07777BC584}"/>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a:extLst>
                  <a:ext uri="{FF2B5EF4-FFF2-40B4-BE49-F238E27FC236}">
                    <a16:creationId xmlns:a16="http://schemas.microsoft.com/office/drawing/2014/main" id="{1FD25BC8-0D06-366A-E9D4-348D73C9ECFF}"/>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16" name="TextBox 115">
              <a:extLst>
                <a:ext uri="{FF2B5EF4-FFF2-40B4-BE49-F238E27FC236}">
                  <a16:creationId xmlns:a16="http://schemas.microsoft.com/office/drawing/2014/main" id="{5C0C0DDA-28B7-3D21-4C0A-E957FBF546CF}"/>
                </a:ext>
              </a:extLst>
            </p:cNvPr>
            <p:cNvSpPr txBox="1"/>
            <p:nvPr/>
          </p:nvSpPr>
          <p:spPr>
            <a:xfrm rot="16200000">
              <a:off x="5853574" y="5036870"/>
              <a:ext cx="884009" cy="276999"/>
            </a:xfrm>
            <a:prstGeom prst="rect">
              <a:avLst/>
            </a:prstGeom>
            <a:noFill/>
            <a:ln>
              <a:noFill/>
            </a:ln>
          </p:spPr>
          <p:txBody>
            <a:bodyPr wrap="square" rtlCol="0">
              <a:spAutoFit/>
            </a:bodyPr>
            <a:lstStyle/>
            <a:p>
              <a:r>
                <a:rPr lang="en-US" sz="1200" dirty="0"/>
                <a:t>Distance</a:t>
              </a:r>
            </a:p>
          </p:txBody>
        </p:sp>
        <p:cxnSp>
          <p:nvCxnSpPr>
            <p:cNvPr id="118" name="Straight Connector 117">
              <a:extLst>
                <a:ext uri="{FF2B5EF4-FFF2-40B4-BE49-F238E27FC236}">
                  <a16:creationId xmlns:a16="http://schemas.microsoft.com/office/drawing/2014/main" id="{C232D20D-6D4F-3CF3-3554-753ADB542693}"/>
                </a:ext>
              </a:extLst>
            </p:cNvPr>
            <p:cNvCxnSpPr/>
            <p:nvPr/>
          </p:nvCxnSpPr>
          <p:spPr>
            <a:xfrm flipV="1">
              <a:off x="6649571" y="6137001"/>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73F2AAFF-8B1C-A00A-3ADB-7739E432D59B}"/>
                </a:ext>
              </a:extLst>
            </p:cNvPr>
            <p:cNvCxnSpPr>
              <a:cxnSpLocks/>
            </p:cNvCxnSpPr>
            <p:nvPr/>
          </p:nvCxnSpPr>
          <p:spPr>
            <a:xfrm flipV="1">
              <a:off x="6839673" y="6142788"/>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C33BC616-818A-326F-57C1-5A7848455C29}"/>
                </a:ext>
              </a:extLst>
            </p:cNvPr>
            <p:cNvCxnSpPr/>
            <p:nvPr/>
          </p:nvCxnSpPr>
          <p:spPr>
            <a:xfrm flipV="1">
              <a:off x="7009040" y="614053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05AF267C-B8C9-3695-5E35-F0B0AE4AD5BD}"/>
                </a:ext>
              </a:extLst>
            </p:cNvPr>
            <p:cNvCxnSpPr/>
            <p:nvPr/>
          </p:nvCxnSpPr>
          <p:spPr>
            <a:xfrm flipV="1">
              <a:off x="7190380" y="614246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DD5ADBCE-1229-6D6A-2FCB-D00F1AFC7C77}"/>
                </a:ext>
              </a:extLst>
            </p:cNvPr>
            <p:cNvCxnSpPr/>
            <p:nvPr/>
          </p:nvCxnSpPr>
          <p:spPr>
            <a:xfrm flipV="1">
              <a:off x="7381358" y="614247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BB52FAD8-8693-C83B-7410-56F7C86754AE}"/>
                </a:ext>
              </a:extLst>
            </p:cNvPr>
            <p:cNvCxnSpPr/>
            <p:nvPr/>
          </p:nvCxnSpPr>
          <p:spPr>
            <a:xfrm flipV="1">
              <a:off x="7545330" y="613861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56648BB0-F72E-E4DA-51FF-8C636A1A9BDB}"/>
                </a:ext>
              </a:extLst>
            </p:cNvPr>
            <p:cNvCxnSpPr/>
            <p:nvPr/>
          </p:nvCxnSpPr>
          <p:spPr>
            <a:xfrm flipV="1">
              <a:off x="7726667" y="6140543"/>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9692833B-CF95-C5AF-131F-AB62E9546873}"/>
                </a:ext>
              </a:extLst>
            </p:cNvPr>
            <p:cNvCxnSpPr/>
            <p:nvPr/>
          </p:nvCxnSpPr>
          <p:spPr>
            <a:xfrm flipV="1">
              <a:off x="7917651" y="6140550"/>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C4630327-BC26-A9D6-297E-2C09A0EF8C6F}"/>
                </a:ext>
              </a:extLst>
            </p:cNvPr>
            <p:cNvCxnSpPr/>
            <p:nvPr/>
          </p:nvCxnSpPr>
          <p:spPr>
            <a:xfrm flipV="1">
              <a:off x="8102842" y="6140543"/>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129" name="TextBox 128">
              <a:extLst>
                <a:ext uri="{FF2B5EF4-FFF2-40B4-BE49-F238E27FC236}">
                  <a16:creationId xmlns:a16="http://schemas.microsoft.com/office/drawing/2014/main" id="{7C91A369-A4C8-6E9B-40AE-9B704AAE16E1}"/>
                </a:ext>
              </a:extLst>
            </p:cNvPr>
            <p:cNvSpPr txBox="1"/>
            <p:nvPr/>
          </p:nvSpPr>
          <p:spPr>
            <a:xfrm>
              <a:off x="7102829" y="6169598"/>
              <a:ext cx="781011" cy="276999"/>
            </a:xfrm>
            <a:prstGeom prst="rect">
              <a:avLst/>
            </a:prstGeom>
            <a:noFill/>
            <a:ln>
              <a:noFill/>
            </a:ln>
          </p:spPr>
          <p:txBody>
            <a:bodyPr wrap="square" rtlCol="0">
              <a:spAutoFit/>
            </a:bodyPr>
            <a:lstStyle/>
            <a:p>
              <a:r>
                <a:rPr lang="en-US" sz="1200" dirty="0"/>
                <a:t>Clusters</a:t>
              </a:r>
            </a:p>
          </p:txBody>
        </p:sp>
        <p:cxnSp>
          <p:nvCxnSpPr>
            <p:cNvPr id="131" name="Straight Connector 130">
              <a:extLst>
                <a:ext uri="{FF2B5EF4-FFF2-40B4-BE49-F238E27FC236}">
                  <a16:creationId xmlns:a16="http://schemas.microsoft.com/office/drawing/2014/main" id="{DDB84549-286D-882B-ADAC-B6B00F665091}"/>
                </a:ext>
              </a:extLst>
            </p:cNvPr>
            <p:cNvCxnSpPr>
              <a:cxnSpLocks/>
            </p:cNvCxnSpPr>
            <p:nvPr/>
          </p:nvCxnSpPr>
          <p:spPr>
            <a:xfrm flipV="1">
              <a:off x="6840549" y="5912187"/>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35CC94E0-9B77-BFAE-17F9-2AEA4B3B8EFF}"/>
                </a:ext>
              </a:extLst>
            </p:cNvPr>
            <p:cNvCxnSpPr>
              <a:cxnSpLocks/>
            </p:cNvCxnSpPr>
            <p:nvPr/>
          </p:nvCxnSpPr>
          <p:spPr>
            <a:xfrm flipV="1">
              <a:off x="7010310" y="5915361"/>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4F36CC85-9446-4498-A468-E3982B086AC2}"/>
                </a:ext>
              </a:extLst>
            </p:cNvPr>
            <p:cNvCxnSpPr>
              <a:cxnSpLocks/>
            </p:cNvCxnSpPr>
            <p:nvPr/>
          </p:nvCxnSpPr>
          <p:spPr>
            <a:xfrm>
              <a:off x="6839673" y="5910812"/>
              <a:ext cx="169367" cy="1375"/>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37" name="TextBox 136">
              <a:extLst>
                <a:ext uri="{FF2B5EF4-FFF2-40B4-BE49-F238E27FC236}">
                  <a16:creationId xmlns:a16="http://schemas.microsoft.com/office/drawing/2014/main" id="{3540E563-EA10-8098-11F3-2A2F54153866}"/>
                </a:ext>
              </a:extLst>
            </p:cNvPr>
            <p:cNvSpPr txBox="1"/>
            <p:nvPr/>
          </p:nvSpPr>
          <p:spPr>
            <a:xfrm>
              <a:off x="6734646" y="5637392"/>
              <a:ext cx="354584" cy="276999"/>
            </a:xfrm>
            <a:prstGeom prst="rect">
              <a:avLst/>
            </a:prstGeom>
            <a:noFill/>
          </p:spPr>
          <p:txBody>
            <a:bodyPr wrap="none" rtlCol="0">
              <a:spAutoFit/>
            </a:bodyPr>
            <a:lstStyle/>
            <a:p>
              <a:r>
                <a:rPr lang="en-US" sz="1200" dirty="0"/>
                <a:t>32</a:t>
              </a:r>
            </a:p>
          </p:txBody>
        </p:sp>
      </p:grpSp>
      <p:grpSp>
        <p:nvGrpSpPr>
          <p:cNvPr id="165" name="Group 164">
            <a:extLst>
              <a:ext uri="{FF2B5EF4-FFF2-40B4-BE49-F238E27FC236}">
                <a16:creationId xmlns:a16="http://schemas.microsoft.com/office/drawing/2014/main" id="{115DA1B1-4E1A-2F87-2478-1082C7031F48}"/>
              </a:ext>
            </a:extLst>
          </p:cNvPr>
          <p:cNvGrpSpPr/>
          <p:nvPr/>
        </p:nvGrpSpPr>
        <p:grpSpPr>
          <a:xfrm>
            <a:off x="8329002" y="4636801"/>
            <a:ext cx="2094794" cy="1948058"/>
            <a:chOff x="8811602" y="4496405"/>
            <a:chExt cx="2094794" cy="1948058"/>
          </a:xfrm>
        </p:grpSpPr>
        <p:grpSp>
          <p:nvGrpSpPr>
            <p:cNvPr id="143" name="Group 142">
              <a:extLst>
                <a:ext uri="{FF2B5EF4-FFF2-40B4-BE49-F238E27FC236}">
                  <a16:creationId xmlns:a16="http://schemas.microsoft.com/office/drawing/2014/main" id="{155E5C74-3E5D-00DC-E8AE-79707ABA4218}"/>
                </a:ext>
              </a:extLst>
            </p:cNvPr>
            <p:cNvGrpSpPr/>
            <p:nvPr/>
          </p:nvGrpSpPr>
          <p:grpSpPr>
            <a:xfrm>
              <a:off x="9191896" y="4496405"/>
              <a:ext cx="1714500" cy="1638300"/>
              <a:chOff x="6537373" y="4498539"/>
              <a:chExt cx="1714500" cy="1638300"/>
            </a:xfrm>
          </p:grpSpPr>
          <p:cxnSp>
            <p:nvCxnSpPr>
              <p:cNvPr id="159" name="Straight Arrow Connector 158">
                <a:extLst>
                  <a:ext uri="{FF2B5EF4-FFF2-40B4-BE49-F238E27FC236}">
                    <a16:creationId xmlns:a16="http://schemas.microsoft.com/office/drawing/2014/main" id="{3A06EC2B-3E56-9259-19F1-6D95C4A05837}"/>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0" name="Straight Arrow Connector 159">
                <a:extLst>
                  <a:ext uri="{FF2B5EF4-FFF2-40B4-BE49-F238E27FC236}">
                    <a16:creationId xmlns:a16="http://schemas.microsoft.com/office/drawing/2014/main" id="{9025C4E3-F453-1378-17C4-85876432B28B}"/>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44" name="TextBox 143">
              <a:extLst>
                <a:ext uri="{FF2B5EF4-FFF2-40B4-BE49-F238E27FC236}">
                  <a16:creationId xmlns:a16="http://schemas.microsoft.com/office/drawing/2014/main" id="{4EA305E4-FE9B-4DAC-B4B6-CF02C50C5C4E}"/>
                </a:ext>
              </a:extLst>
            </p:cNvPr>
            <p:cNvSpPr txBox="1"/>
            <p:nvPr/>
          </p:nvSpPr>
          <p:spPr>
            <a:xfrm rot="16200000">
              <a:off x="8508097" y="5034736"/>
              <a:ext cx="884009" cy="276999"/>
            </a:xfrm>
            <a:prstGeom prst="rect">
              <a:avLst/>
            </a:prstGeom>
            <a:noFill/>
            <a:ln>
              <a:noFill/>
            </a:ln>
          </p:spPr>
          <p:txBody>
            <a:bodyPr wrap="square" rtlCol="0">
              <a:spAutoFit/>
            </a:bodyPr>
            <a:lstStyle/>
            <a:p>
              <a:r>
                <a:rPr lang="en-US" sz="1200" dirty="0"/>
                <a:t>Distance</a:t>
              </a:r>
            </a:p>
          </p:txBody>
        </p:sp>
        <p:cxnSp>
          <p:nvCxnSpPr>
            <p:cNvPr id="145" name="Straight Connector 144">
              <a:extLst>
                <a:ext uri="{FF2B5EF4-FFF2-40B4-BE49-F238E27FC236}">
                  <a16:creationId xmlns:a16="http://schemas.microsoft.com/office/drawing/2014/main" id="{12550C96-8744-B579-22B8-9AAEF173B8FC}"/>
                </a:ext>
              </a:extLst>
            </p:cNvPr>
            <p:cNvCxnSpPr/>
            <p:nvPr/>
          </p:nvCxnSpPr>
          <p:spPr>
            <a:xfrm flipV="1">
              <a:off x="9304094" y="613486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7E3B11CB-DBAF-F244-3B97-2E9EC66AB339}"/>
                </a:ext>
              </a:extLst>
            </p:cNvPr>
            <p:cNvCxnSpPr>
              <a:cxnSpLocks/>
            </p:cNvCxnSpPr>
            <p:nvPr/>
          </p:nvCxnSpPr>
          <p:spPr>
            <a:xfrm flipV="1">
              <a:off x="9494196" y="614065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C0F79100-EB70-240B-E0CD-9D48D891AA17}"/>
                </a:ext>
              </a:extLst>
            </p:cNvPr>
            <p:cNvCxnSpPr/>
            <p:nvPr/>
          </p:nvCxnSpPr>
          <p:spPr>
            <a:xfrm flipV="1">
              <a:off x="9663563" y="613840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019025D2-A2E4-5C76-3D6F-5DCAD4DE33AA}"/>
                </a:ext>
              </a:extLst>
            </p:cNvPr>
            <p:cNvCxnSpPr/>
            <p:nvPr/>
          </p:nvCxnSpPr>
          <p:spPr>
            <a:xfrm flipV="1">
              <a:off x="9844903" y="614033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A1B876C4-B430-6DDB-8508-BA141F2BF02D}"/>
                </a:ext>
              </a:extLst>
            </p:cNvPr>
            <p:cNvCxnSpPr/>
            <p:nvPr/>
          </p:nvCxnSpPr>
          <p:spPr>
            <a:xfrm flipV="1">
              <a:off x="10035881" y="6140340"/>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4DD58A0B-FCFB-630C-1C6C-06D931408B98}"/>
                </a:ext>
              </a:extLst>
            </p:cNvPr>
            <p:cNvCxnSpPr/>
            <p:nvPr/>
          </p:nvCxnSpPr>
          <p:spPr>
            <a:xfrm flipV="1">
              <a:off x="10199853" y="6136478"/>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BD7E6D6F-9C42-F49E-8A48-693C69C21F1B}"/>
                </a:ext>
              </a:extLst>
            </p:cNvPr>
            <p:cNvCxnSpPr/>
            <p:nvPr/>
          </p:nvCxnSpPr>
          <p:spPr>
            <a:xfrm flipV="1">
              <a:off x="10381190" y="6138409"/>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13AB8043-EFF9-5888-B3D6-070A900695DE}"/>
                </a:ext>
              </a:extLst>
            </p:cNvPr>
            <p:cNvCxnSpPr/>
            <p:nvPr/>
          </p:nvCxnSpPr>
          <p:spPr>
            <a:xfrm flipV="1">
              <a:off x="10572174" y="613841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5BDEE302-3ECE-F524-FC5B-D488C0C1D560}"/>
                </a:ext>
              </a:extLst>
            </p:cNvPr>
            <p:cNvCxnSpPr/>
            <p:nvPr/>
          </p:nvCxnSpPr>
          <p:spPr>
            <a:xfrm flipV="1">
              <a:off x="10757365" y="6138409"/>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EB307DA5-A994-F289-7B7A-0B702FC62C36}"/>
                </a:ext>
              </a:extLst>
            </p:cNvPr>
            <p:cNvSpPr txBox="1"/>
            <p:nvPr/>
          </p:nvSpPr>
          <p:spPr>
            <a:xfrm>
              <a:off x="9757352" y="6167464"/>
              <a:ext cx="781011" cy="276999"/>
            </a:xfrm>
            <a:prstGeom prst="rect">
              <a:avLst/>
            </a:prstGeom>
            <a:noFill/>
            <a:ln>
              <a:noFill/>
            </a:ln>
          </p:spPr>
          <p:txBody>
            <a:bodyPr wrap="square" rtlCol="0">
              <a:spAutoFit/>
            </a:bodyPr>
            <a:lstStyle/>
            <a:p>
              <a:r>
                <a:rPr lang="en-US" sz="1200" dirty="0"/>
                <a:t>Clusters</a:t>
              </a:r>
            </a:p>
          </p:txBody>
        </p:sp>
        <p:cxnSp>
          <p:nvCxnSpPr>
            <p:cNvPr id="155" name="Straight Connector 154">
              <a:extLst>
                <a:ext uri="{FF2B5EF4-FFF2-40B4-BE49-F238E27FC236}">
                  <a16:creationId xmlns:a16="http://schemas.microsoft.com/office/drawing/2014/main" id="{D084D1DA-376C-3D47-3038-BE43394DE7C4}"/>
                </a:ext>
              </a:extLst>
            </p:cNvPr>
            <p:cNvCxnSpPr>
              <a:cxnSpLocks/>
            </p:cNvCxnSpPr>
            <p:nvPr/>
          </p:nvCxnSpPr>
          <p:spPr>
            <a:xfrm flipV="1">
              <a:off x="9495072" y="5910053"/>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D8B633F1-F0D1-84D2-613B-1206AFA378CC}"/>
                </a:ext>
              </a:extLst>
            </p:cNvPr>
            <p:cNvCxnSpPr>
              <a:cxnSpLocks/>
            </p:cNvCxnSpPr>
            <p:nvPr/>
          </p:nvCxnSpPr>
          <p:spPr>
            <a:xfrm flipV="1">
              <a:off x="9664833" y="5913227"/>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B4A25AEC-EBEF-7448-2D4A-1A6F7651E3C8}"/>
                </a:ext>
              </a:extLst>
            </p:cNvPr>
            <p:cNvCxnSpPr>
              <a:cxnSpLocks/>
            </p:cNvCxnSpPr>
            <p:nvPr/>
          </p:nvCxnSpPr>
          <p:spPr>
            <a:xfrm>
              <a:off x="9494196" y="5908678"/>
              <a:ext cx="169367" cy="1375"/>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58" name="TextBox 157">
              <a:extLst>
                <a:ext uri="{FF2B5EF4-FFF2-40B4-BE49-F238E27FC236}">
                  <a16:creationId xmlns:a16="http://schemas.microsoft.com/office/drawing/2014/main" id="{7976DC81-33AE-7359-9903-F867D2008FFB}"/>
                </a:ext>
              </a:extLst>
            </p:cNvPr>
            <p:cNvSpPr txBox="1"/>
            <p:nvPr/>
          </p:nvSpPr>
          <p:spPr>
            <a:xfrm>
              <a:off x="9389169" y="5635258"/>
              <a:ext cx="354584" cy="276999"/>
            </a:xfrm>
            <a:prstGeom prst="rect">
              <a:avLst/>
            </a:prstGeom>
            <a:noFill/>
          </p:spPr>
          <p:txBody>
            <a:bodyPr wrap="none" rtlCol="0">
              <a:spAutoFit/>
            </a:bodyPr>
            <a:lstStyle/>
            <a:p>
              <a:r>
                <a:rPr lang="en-US" sz="1200" dirty="0"/>
                <a:t>32</a:t>
              </a:r>
            </a:p>
          </p:txBody>
        </p:sp>
        <p:cxnSp>
          <p:nvCxnSpPr>
            <p:cNvPr id="161" name="Straight Connector 160">
              <a:extLst>
                <a:ext uri="{FF2B5EF4-FFF2-40B4-BE49-F238E27FC236}">
                  <a16:creationId xmlns:a16="http://schemas.microsoft.com/office/drawing/2014/main" id="{2DB03A59-2580-3D0E-7F67-59C21EDAAB0E}"/>
                </a:ext>
              </a:extLst>
            </p:cNvPr>
            <p:cNvCxnSpPr>
              <a:cxnSpLocks/>
            </p:cNvCxnSpPr>
            <p:nvPr/>
          </p:nvCxnSpPr>
          <p:spPr>
            <a:xfrm flipV="1">
              <a:off x="9845469" y="5908678"/>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5213EFA6-8E86-089F-235E-73E45ED896DD}"/>
                </a:ext>
              </a:extLst>
            </p:cNvPr>
            <p:cNvCxnSpPr>
              <a:cxnSpLocks/>
            </p:cNvCxnSpPr>
            <p:nvPr/>
          </p:nvCxnSpPr>
          <p:spPr>
            <a:xfrm flipV="1">
              <a:off x="10015230" y="5911852"/>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E4D84EF7-A439-8A02-2AEC-32BE82298BE5}"/>
                </a:ext>
              </a:extLst>
            </p:cNvPr>
            <p:cNvCxnSpPr>
              <a:cxnSpLocks/>
            </p:cNvCxnSpPr>
            <p:nvPr/>
          </p:nvCxnSpPr>
          <p:spPr>
            <a:xfrm>
              <a:off x="9844593" y="5907303"/>
              <a:ext cx="169367" cy="13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64" name="TextBox 163">
              <a:extLst>
                <a:ext uri="{FF2B5EF4-FFF2-40B4-BE49-F238E27FC236}">
                  <a16:creationId xmlns:a16="http://schemas.microsoft.com/office/drawing/2014/main" id="{3A9F5EE2-430B-9CC1-4806-94AA25B129B5}"/>
                </a:ext>
              </a:extLst>
            </p:cNvPr>
            <p:cNvSpPr txBox="1"/>
            <p:nvPr/>
          </p:nvSpPr>
          <p:spPr>
            <a:xfrm>
              <a:off x="9731889" y="5643301"/>
              <a:ext cx="354584" cy="276999"/>
            </a:xfrm>
            <a:prstGeom prst="rect">
              <a:avLst/>
            </a:prstGeom>
            <a:noFill/>
          </p:spPr>
          <p:txBody>
            <a:bodyPr wrap="none" rtlCol="0">
              <a:spAutoFit/>
            </a:bodyPr>
            <a:lstStyle/>
            <a:p>
              <a:r>
                <a:rPr lang="en-US" sz="1200" dirty="0"/>
                <a:t>45</a:t>
              </a:r>
            </a:p>
          </p:txBody>
        </p:sp>
      </p:grpSp>
      <p:grpSp>
        <p:nvGrpSpPr>
          <p:cNvPr id="167" name="Group 166">
            <a:extLst>
              <a:ext uri="{FF2B5EF4-FFF2-40B4-BE49-F238E27FC236}">
                <a16:creationId xmlns:a16="http://schemas.microsoft.com/office/drawing/2014/main" id="{40FA2AA6-BBDA-CE58-BAA8-B46B62CEDB17}"/>
              </a:ext>
            </a:extLst>
          </p:cNvPr>
          <p:cNvGrpSpPr/>
          <p:nvPr/>
        </p:nvGrpSpPr>
        <p:grpSpPr>
          <a:xfrm>
            <a:off x="3576435" y="4659080"/>
            <a:ext cx="1714500" cy="1638300"/>
            <a:chOff x="6537373" y="4498539"/>
            <a:chExt cx="1714500" cy="1638300"/>
          </a:xfrm>
        </p:grpSpPr>
        <p:cxnSp>
          <p:nvCxnSpPr>
            <p:cNvPr id="183" name="Straight Arrow Connector 182">
              <a:extLst>
                <a:ext uri="{FF2B5EF4-FFF2-40B4-BE49-F238E27FC236}">
                  <a16:creationId xmlns:a16="http://schemas.microsoft.com/office/drawing/2014/main" id="{08A191ED-77A3-0543-D1AB-AA9BDCECF9CF}"/>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4" name="Straight Arrow Connector 183">
              <a:extLst>
                <a:ext uri="{FF2B5EF4-FFF2-40B4-BE49-F238E27FC236}">
                  <a16:creationId xmlns:a16="http://schemas.microsoft.com/office/drawing/2014/main" id="{90C0B094-BF2B-1909-8375-00E9A88CADED}"/>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68" name="TextBox 167">
            <a:extLst>
              <a:ext uri="{FF2B5EF4-FFF2-40B4-BE49-F238E27FC236}">
                <a16:creationId xmlns:a16="http://schemas.microsoft.com/office/drawing/2014/main" id="{AF489F36-3D57-0C08-825F-9AA5F05F5B82}"/>
              </a:ext>
            </a:extLst>
          </p:cNvPr>
          <p:cNvSpPr txBox="1"/>
          <p:nvPr/>
        </p:nvSpPr>
        <p:spPr>
          <a:xfrm rot="16200000">
            <a:off x="2892636" y="5197411"/>
            <a:ext cx="884009" cy="276999"/>
          </a:xfrm>
          <a:prstGeom prst="rect">
            <a:avLst/>
          </a:prstGeom>
          <a:noFill/>
          <a:ln>
            <a:noFill/>
          </a:ln>
        </p:spPr>
        <p:txBody>
          <a:bodyPr wrap="square" rtlCol="0">
            <a:spAutoFit/>
          </a:bodyPr>
          <a:lstStyle/>
          <a:p>
            <a:r>
              <a:rPr lang="en-US" sz="1200" dirty="0"/>
              <a:t>Distance</a:t>
            </a:r>
          </a:p>
        </p:txBody>
      </p:sp>
      <p:cxnSp>
        <p:nvCxnSpPr>
          <p:cNvPr id="169" name="Straight Connector 168">
            <a:extLst>
              <a:ext uri="{FF2B5EF4-FFF2-40B4-BE49-F238E27FC236}">
                <a16:creationId xmlns:a16="http://schemas.microsoft.com/office/drawing/2014/main" id="{1F8503AD-EC75-2DFD-11A7-FB02DF070ABA}"/>
              </a:ext>
            </a:extLst>
          </p:cNvPr>
          <p:cNvCxnSpPr/>
          <p:nvPr/>
        </p:nvCxnSpPr>
        <p:spPr>
          <a:xfrm flipV="1">
            <a:off x="3688633" y="629754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DDB278C6-B329-798F-A015-2D24A8EBCB88}"/>
              </a:ext>
            </a:extLst>
          </p:cNvPr>
          <p:cNvCxnSpPr>
            <a:cxnSpLocks/>
          </p:cNvCxnSpPr>
          <p:nvPr/>
        </p:nvCxnSpPr>
        <p:spPr>
          <a:xfrm flipV="1">
            <a:off x="3878735" y="6303329"/>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9F79E089-176E-B0D9-02F2-6470F57AB608}"/>
              </a:ext>
            </a:extLst>
          </p:cNvPr>
          <p:cNvCxnSpPr/>
          <p:nvPr/>
        </p:nvCxnSpPr>
        <p:spPr>
          <a:xfrm flipV="1">
            <a:off x="4048102" y="630107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D9414B46-08E7-9F28-CC5A-E23C2C7B8F15}"/>
              </a:ext>
            </a:extLst>
          </p:cNvPr>
          <p:cNvCxnSpPr/>
          <p:nvPr/>
        </p:nvCxnSpPr>
        <p:spPr>
          <a:xfrm flipV="1">
            <a:off x="4229442" y="630300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81ED2B5F-22F7-AC84-B6E2-9D4A4B3BB29C}"/>
              </a:ext>
            </a:extLst>
          </p:cNvPr>
          <p:cNvCxnSpPr/>
          <p:nvPr/>
        </p:nvCxnSpPr>
        <p:spPr>
          <a:xfrm flipV="1">
            <a:off x="4420420" y="6303015"/>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A3C5FA3C-249B-CBCD-B6E9-156F1802D113}"/>
              </a:ext>
            </a:extLst>
          </p:cNvPr>
          <p:cNvCxnSpPr/>
          <p:nvPr/>
        </p:nvCxnSpPr>
        <p:spPr>
          <a:xfrm flipV="1">
            <a:off x="4584392" y="6299153"/>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F820F064-4464-17C6-70A9-3601D054F621}"/>
              </a:ext>
            </a:extLst>
          </p:cNvPr>
          <p:cNvCxnSpPr/>
          <p:nvPr/>
        </p:nvCxnSpPr>
        <p:spPr>
          <a:xfrm flipV="1">
            <a:off x="4765729" y="630108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15C0C3E5-EB07-3483-7428-234CD8F07231}"/>
              </a:ext>
            </a:extLst>
          </p:cNvPr>
          <p:cNvCxnSpPr/>
          <p:nvPr/>
        </p:nvCxnSpPr>
        <p:spPr>
          <a:xfrm flipV="1">
            <a:off x="4956713" y="6301091"/>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30494F8B-49E4-C91D-A65D-B939EA4403D2}"/>
              </a:ext>
            </a:extLst>
          </p:cNvPr>
          <p:cNvCxnSpPr/>
          <p:nvPr/>
        </p:nvCxnSpPr>
        <p:spPr>
          <a:xfrm flipV="1">
            <a:off x="5141904" y="6301084"/>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178" name="TextBox 177">
            <a:extLst>
              <a:ext uri="{FF2B5EF4-FFF2-40B4-BE49-F238E27FC236}">
                <a16:creationId xmlns:a16="http://schemas.microsoft.com/office/drawing/2014/main" id="{A0A1BDBB-DFB2-E3DF-DD11-EA6DDBC5FE07}"/>
              </a:ext>
            </a:extLst>
          </p:cNvPr>
          <p:cNvSpPr txBox="1"/>
          <p:nvPr/>
        </p:nvSpPr>
        <p:spPr>
          <a:xfrm>
            <a:off x="4141891" y="6330139"/>
            <a:ext cx="781011" cy="276999"/>
          </a:xfrm>
          <a:prstGeom prst="rect">
            <a:avLst/>
          </a:prstGeom>
          <a:noFill/>
          <a:ln>
            <a:noFill/>
          </a:ln>
        </p:spPr>
        <p:txBody>
          <a:bodyPr wrap="square" rtlCol="0">
            <a:spAutoFit/>
          </a:bodyPr>
          <a:lstStyle/>
          <a:p>
            <a:r>
              <a:rPr lang="en-US" sz="1200" dirty="0"/>
              <a:t>Clusters</a:t>
            </a:r>
          </a:p>
        </p:txBody>
      </p:sp>
      <p:sp>
        <p:nvSpPr>
          <p:cNvPr id="185" name="TextBox 184">
            <a:extLst>
              <a:ext uri="{FF2B5EF4-FFF2-40B4-BE49-F238E27FC236}">
                <a16:creationId xmlns:a16="http://schemas.microsoft.com/office/drawing/2014/main" id="{DB20F39C-ED62-AEBB-1EC3-D6519E3ECAA0}"/>
              </a:ext>
            </a:extLst>
          </p:cNvPr>
          <p:cNvSpPr txBox="1"/>
          <p:nvPr/>
        </p:nvSpPr>
        <p:spPr>
          <a:xfrm>
            <a:off x="3878735" y="5284592"/>
            <a:ext cx="1403747" cy="369332"/>
          </a:xfrm>
          <a:prstGeom prst="rect">
            <a:avLst/>
          </a:prstGeom>
          <a:noFill/>
        </p:spPr>
        <p:txBody>
          <a:bodyPr wrap="square" rtlCol="0">
            <a:spAutoFit/>
          </a:bodyPr>
          <a:lstStyle/>
          <a:p>
            <a:r>
              <a:rPr lang="en-US" dirty="0"/>
              <a:t>Dendrogram</a:t>
            </a:r>
          </a:p>
        </p:txBody>
      </p:sp>
    </p:spTree>
    <p:extLst>
      <p:ext uri="{BB962C8B-B14F-4D97-AF65-F5344CB8AC3E}">
        <p14:creationId xmlns:p14="http://schemas.microsoft.com/office/powerpoint/2010/main" val="35138308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17248-1672-1B9F-C6FC-7F7455184D34}"/>
              </a:ext>
            </a:extLst>
          </p:cNvPr>
          <p:cNvSpPr>
            <a:spLocks noGrp="1"/>
          </p:cNvSpPr>
          <p:nvPr>
            <p:ph type="title"/>
          </p:nvPr>
        </p:nvSpPr>
        <p:spPr>
          <a:xfrm>
            <a:off x="449077" y="577009"/>
            <a:ext cx="4469017" cy="550174"/>
          </a:xfrm>
        </p:spPr>
        <p:txBody>
          <a:bodyPr/>
          <a:lstStyle/>
          <a:p>
            <a:r>
              <a:rPr lang="en-US" dirty="0"/>
              <a:t>HAC Example Continued</a:t>
            </a:r>
          </a:p>
        </p:txBody>
      </p:sp>
      <p:sp>
        <p:nvSpPr>
          <p:cNvPr id="4" name="Slide Number Placeholder 3">
            <a:extLst>
              <a:ext uri="{FF2B5EF4-FFF2-40B4-BE49-F238E27FC236}">
                <a16:creationId xmlns:a16="http://schemas.microsoft.com/office/drawing/2014/main" id="{9ED02A30-0E0A-C205-BD77-547236796094}"/>
              </a:ext>
            </a:extLst>
          </p:cNvPr>
          <p:cNvSpPr>
            <a:spLocks noGrp="1"/>
          </p:cNvSpPr>
          <p:nvPr>
            <p:ph type="sldNum" sz="quarter" idx="12"/>
          </p:nvPr>
        </p:nvSpPr>
        <p:spPr/>
        <p:txBody>
          <a:bodyPr/>
          <a:lstStyle/>
          <a:p>
            <a:fld id="{3A98EE3D-8CD1-4C3F-BD1C-C98C9596463C}" type="slidenum">
              <a:rPr lang="en-US" smtClean="0"/>
              <a:t>18</a:t>
            </a:fld>
            <a:endParaRPr lang="en-US" dirty="0"/>
          </a:p>
        </p:txBody>
      </p:sp>
      <p:grpSp>
        <p:nvGrpSpPr>
          <p:cNvPr id="5" name="Group 4">
            <a:extLst>
              <a:ext uri="{FF2B5EF4-FFF2-40B4-BE49-F238E27FC236}">
                <a16:creationId xmlns:a16="http://schemas.microsoft.com/office/drawing/2014/main" id="{824A6572-4825-0F4C-4800-4A6E1FB8BD96}"/>
              </a:ext>
            </a:extLst>
          </p:cNvPr>
          <p:cNvGrpSpPr/>
          <p:nvPr/>
        </p:nvGrpSpPr>
        <p:grpSpPr>
          <a:xfrm>
            <a:off x="499882" y="2299519"/>
            <a:ext cx="2312292" cy="2056733"/>
            <a:chOff x="776658" y="2552700"/>
            <a:chExt cx="2312292" cy="2056733"/>
          </a:xfrm>
        </p:grpSpPr>
        <p:cxnSp>
          <p:nvCxnSpPr>
            <p:cNvPr id="6" name="Straight Arrow Connector 5">
              <a:extLst>
                <a:ext uri="{FF2B5EF4-FFF2-40B4-BE49-F238E27FC236}">
                  <a16:creationId xmlns:a16="http://schemas.microsoft.com/office/drawing/2014/main" id="{F906087E-526F-676A-C879-D6B7EF8CF819}"/>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7341D4A9-2337-E1E2-8DB7-9D051B780454}"/>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F9604FE1-BD0E-A673-6D49-F0186DA4426D}"/>
                </a:ext>
              </a:extLst>
            </p:cNvPr>
            <p:cNvSpPr/>
            <p:nvPr/>
          </p:nvSpPr>
          <p:spPr>
            <a:xfrm>
              <a:off x="1447137" y="3673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110E0486-1100-3B8B-65EE-2E038C7C9AFE}"/>
                </a:ext>
              </a:extLst>
            </p:cNvPr>
            <p:cNvSpPr/>
            <p:nvPr/>
          </p:nvSpPr>
          <p:spPr>
            <a:xfrm>
              <a:off x="1574137" y="3800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47708D6-F432-D118-71E9-9BB6EEAE0259}"/>
                </a:ext>
              </a:extLst>
            </p:cNvPr>
            <p:cNvSpPr/>
            <p:nvPr/>
          </p:nvSpPr>
          <p:spPr>
            <a:xfrm>
              <a:off x="1799644" y="3629771"/>
              <a:ext cx="87465" cy="87464"/>
            </a:xfrm>
            <a:prstGeom prst="ellipse">
              <a:avLst/>
            </a:prstGeom>
            <a:solidFill>
              <a:srgbClr val="0070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F0455475-831A-4E78-7646-2EFF94C20D0A}"/>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12" name="TextBox 11">
              <a:extLst>
                <a:ext uri="{FF2B5EF4-FFF2-40B4-BE49-F238E27FC236}">
                  <a16:creationId xmlns:a16="http://schemas.microsoft.com/office/drawing/2014/main" id="{925E4A6D-1211-80E3-77E3-1CFC0A3898F7}"/>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13" name="TextBox 12">
              <a:extLst>
                <a:ext uri="{FF2B5EF4-FFF2-40B4-BE49-F238E27FC236}">
                  <a16:creationId xmlns:a16="http://schemas.microsoft.com/office/drawing/2014/main" id="{EA538F5F-8F52-8E4E-DD3C-844F2903B092}"/>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14" name="Oval 13">
              <a:extLst>
                <a:ext uri="{FF2B5EF4-FFF2-40B4-BE49-F238E27FC236}">
                  <a16:creationId xmlns:a16="http://schemas.microsoft.com/office/drawing/2014/main" id="{344FDD3D-242D-9FE4-63C0-39C2B14F2D45}"/>
                </a:ext>
              </a:extLst>
            </p:cNvPr>
            <p:cNvSpPr/>
            <p:nvPr/>
          </p:nvSpPr>
          <p:spPr>
            <a:xfrm>
              <a:off x="2074455" y="2862304"/>
              <a:ext cx="87465" cy="87464"/>
            </a:xfrm>
            <a:prstGeom prst="ellipse">
              <a:avLst/>
            </a:prstGeom>
            <a:solidFill>
              <a:srgbClr val="C000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2A03FDE9-901B-ACB7-F8AC-B2B1329FC9D1}"/>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4D7144D2-2F98-DDF4-CA62-A44FEC83B32F}"/>
                </a:ext>
              </a:extLst>
            </p:cNvPr>
            <p:cNvSpPr/>
            <p:nvPr/>
          </p:nvSpPr>
          <p:spPr>
            <a:xfrm>
              <a:off x="2426962" y="2818572"/>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A303C3B-DA63-AD8B-484B-25F274C46207}"/>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18" name="Oval 17">
              <a:extLst>
                <a:ext uri="{FF2B5EF4-FFF2-40B4-BE49-F238E27FC236}">
                  <a16:creationId xmlns:a16="http://schemas.microsoft.com/office/drawing/2014/main" id="{4EF56D39-0DCC-D675-674C-21FF1C3367D5}"/>
                </a:ext>
              </a:extLst>
            </p:cNvPr>
            <p:cNvSpPr/>
            <p:nvPr/>
          </p:nvSpPr>
          <p:spPr>
            <a:xfrm>
              <a:off x="2498081" y="3481888"/>
              <a:ext cx="87465" cy="87464"/>
            </a:xfrm>
            <a:prstGeom prst="ellipse">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30B08EE3-4239-942F-666A-DE863555281C}"/>
                </a:ext>
              </a:extLst>
            </p:cNvPr>
            <p:cNvSpPr/>
            <p:nvPr/>
          </p:nvSpPr>
          <p:spPr>
            <a:xfrm>
              <a:off x="2594430" y="3776704"/>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804F3F05-52B8-FFCE-41F0-08E3F12180B5}"/>
                </a:ext>
              </a:extLst>
            </p:cNvPr>
            <p:cNvSpPr/>
            <p:nvPr/>
          </p:nvSpPr>
          <p:spPr>
            <a:xfrm>
              <a:off x="2897035" y="3548480"/>
              <a:ext cx="87465" cy="87464"/>
            </a:xfrm>
            <a:prstGeom prst="ellipse">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D72B75B1-ADEA-BF17-6925-63E6BCFF9959}"/>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22" name="TextBox 21">
              <a:extLst>
                <a:ext uri="{FF2B5EF4-FFF2-40B4-BE49-F238E27FC236}">
                  <a16:creationId xmlns:a16="http://schemas.microsoft.com/office/drawing/2014/main" id="{ADBA6B9C-4572-A7E4-95C9-08FD09C35D01}"/>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23" name="TextBox 22">
              <a:extLst>
                <a:ext uri="{FF2B5EF4-FFF2-40B4-BE49-F238E27FC236}">
                  <a16:creationId xmlns:a16="http://schemas.microsoft.com/office/drawing/2014/main" id="{B06B2B22-EBF5-9634-1993-F12651D379E1}"/>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24" name="TextBox 23">
              <a:extLst>
                <a:ext uri="{FF2B5EF4-FFF2-40B4-BE49-F238E27FC236}">
                  <a16:creationId xmlns:a16="http://schemas.microsoft.com/office/drawing/2014/main" id="{B9C7FE5C-72BB-E9AF-160D-A4C144311AA8}"/>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25" name="TextBox 24">
              <a:extLst>
                <a:ext uri="{FF2B5EF4-FFF2-40B4-BE49-F238E27FC236}">
                  <a16:creationId xmlns:a16="http://schemas.microsoft.com/office/drawing/2014/main" id="{73414DFF-E973-1326-8632-706AD986A086}"/>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26" name="TextBox 25">
              <a:extLst>
                <a:ext uri="{FF2B5EF4-FFF2-40B4-BE49-F238E27FC236}">
                  <a16:creationId xmlns:a16="http://schemas.microsoft.com/office/drawing/2014/main" id="{D7816BDE-E2E1-36B0-3E7E-FA4A974D32B3}"/>
                </a:ext>
              </a:extLst>
            </p:cNvPr>
            <p:cNvSpPr txBox="1"/>
            <p:nvPr/>
          </p:nvSpPr>
          <p:spPr>
            <a:xfrm>
              <a:off x="1843376" y="4301656"/>
              <a:ext cx="583586" cy="307777"/>
            </a:xfrm>
            <a:prstGeom prst="rect">
              <a:avLst/>
            </a:prstGeom>
            <a:noFill/>
            <a:ln>
              <a:noFill/>
            </a:ln>
          </p:spPr>
          <p:txBody>
            <a:bodyPr wrap="square" rtlCol="0">
              <a:spAutoFit/>
            </a:bodyPr>
            <a:lstStyle/>
            <a:p>
              <a:r>
                <a:rPr lang="en-US" dirty="0"/>
                <a:t>Age</a:t>
              </a:r>
            </a:p>
          </p:txBody>
        </p:sp>
        <p:sp>
          <p:nvSpPr>
            <p:cNvPr id="27" name="TextBox 26">
              <a:extLst>
                <a:ext uri="{FF2B5EF4-FFF2-40B4-BE49-F238E27FC236}">
                  <a16:creationId xmlns:a16="http://schemas.microsoft.com/office/drawing/2014/main" id="{280FB7E0-4791-386B-22A1-9038EE32F17E}"/>
                </a:ext>
              </a:extLst>
            </p:cNvPr>
            <p:cNvSpPr txBox="1"/>
            <p:nvPr/>
          </p:nvSpPr>
          <p:spPr>
            <a:xfrm rot="16200000">
              <a:off x="499950" y="3140353"/>
              <a:ext cx="922748" cy="369332"/>
            </a:xfrm>
            <a:prstGeom prst="rect">
              <a:avLst/>
            </a:prstGeom>
            <a:noFill/>
            <a:ln>
              <a:noFill/>
            </a:ln>
          </p:spPr>
          <p:txBody>
            <a:bodyPr wrap="square" rtlCol="0">
              <a:spAutoFit/>
            </a:bodyPr>
            <a:lstStyle/>
            <a:p>
              <a:r>
                <a:rPr lang="en-US" dirty="0"/>
                <a:t>Spend</a:t>
              </a:r>
            </a:p>
          </p:txBody>
        </p:sp>
      </p:grpSp>
      <p:cxnSp>
        <p:nvCxnSpPr>
          <p:cNvPr id="28" name="Straight Arrow Connector 27">
            <a:extLst>
              <a:ext uri="{FF2B5EF4-FFF2-40B4-BE49-F238E27FC236}">
                <a16:creationId xmlns:a16="http://schemas.microsoft.com/office/drawing/2014/main" id="{476A359A-975B-0584-3997-CC631D24C95C}"/>
              </a:ext>
            </a:extLst>
          </p:cNvPr>
          <p:cNvCxnSpPr/>
          <p:nvPr/>
        </p:nvCxnSpPr>
        <p:spPr>
          <a:xfrm flipV="1">
            <a:off x="971186" y="2313222"/>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7E8AB25B-A279-6A33-CB01-26AFE2F9431C}"/>
              </a:ext>
            </a:extLst>
          </p:cNvPr>
          <p:cNvCxnSpPr>
            <a:cxnSpLocks/>
          </p:cNvCxnSpPr>
          <p:nvPr/>
        </p:nvCxnSpPr>
        <p:spPr>
          <a:xfrm>
            <a:off x="971186" y="3951522"/>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74C4AAE-4C9E-BC07-A247-38194C7C3762}"/>
              </a:ext>
            </a:extLst>
          </p:cNvPr>
          <p:cNvSpPr txBox="1"/>
          <p:nvPr/>
        </p:nvSpPr>
        <p:spPr>
          <a:xfrm>
            <a:off x="971186" y="1183178"/>
            <a:ext cx="1969273" cy="523220"/>
          </a:xfrm>
          <a:prstGeom prst="rect">
            <a:avLst/>
          </a:prstGeom>
          <a:noFill/>
        </p:spPr>
        <p:txBody>
          <a:bodyPr wrap="square" rtlCol="0">
            <a:spAutoFit/>
          </a:bodyPr>
          <a:lstStyle/>
          <a:p>
            <a:r>
              <a:rPr lang="en-US" b="0" i="0" dirty="0">
                <a:solidFill>
                  <a:srgbClr val="242424"/>
                </a:solidFill>
                <a:effectLst/>
                <a:latin typeface="source-serif-pro"/>
              </a:rPr>
              <a:t>Based on Single Linkage, merge C45 with C6.</a:t>
            </a:r>
            <a:endParaRPr lang="en-US" dirty="0"/>
          </a:p>
        </p:txBody>
      </p:sp>
      <p:grpSp>
        <p:nvGrpSpPr>
          <p:cNvPr id="31" name="Group 30">
            <a:extLst>
              <a:ext uri="{FF2B5EF4-FFF2-40B4-BE49-F238E27FC236}">
                <a16:creationId xmlns:a16="http://schemas.microsoft.com/office/drawing/2014/main" id="{F201893E-08E7-4E30-C6C9-B81FC5DBCD8C}"/>
              </a:ext>
            </a:extLst>
          </p:cNvPr>
          <p:cNvGrpSpPr/>
          <p:nvPr/>
        </p:nvGrpSpPr>
        <p:grpSpPr>
          <a:xfrm>
            <a:off x="3130812" y="2299519"/>
            <a:ext cx="2314516" cy="2056733"/>
            <a:chOff x="774434" y="2552700"/>
            <a:chExt cx="2314516" cy="2056733"/>
          </a:xfrm>
        </p:grpSpPr>
        <p:cxnSp>
          <p:nvCxnSpPr>
            <p:cNvPr id="32" name="Straight Arrow Connector 31">
              <a:extLst>
                <a:ext uri="{FF2B5EF4-FFF2-40B4-BE49-F238E27FC236}">
                  <a16:creationId xmlns:a16="http://schemas.microsoft.com/office/drawing/2014/main" id="{0A74D0E8-4AF5-39B7-D3DF-DB9CAA216CF1}"/>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5C2EA9E-9A4F-86BB-E5B4-BBE45352AE5F}"/>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34" name="Oval 33">
              <a:extLst>
                <a:ext uri="{FF2B5EF4-FFF2-40B4-BE49-F238E27FC236}">
                  <a16:creationId xmlns:a16="http://schemas.microsoft.com/office/drawing/2014/main" id="{4F50AFFB-C053-28F2-3CB7-EFBF5A459406}"/>
                </a:ext>
              </a:extLst>
            </p:cNvPr>
            <p:cNvSpPr/>
            <p:nvPr/>
          </p:nvSpPr>
          <p:spPr>
            <a:xfrm>
              <a:off x="1447137" y="3673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ED977AB5-5936-7ED2-81BB-980CA8EE36A2}"/>
                </a:ext>
              </a:extLst>
            </p:cNvPr>
            <p:cNvSpPr/>
            <p:nvPr/>
          </p:nvSpPr>
          <p:spPr>
            <a:xfrm>
              <a:off x="1574137" y="3800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DA75D9E7-9C64-A075-BB8B-49C49CBAF88A}"/>
                </a:ext>
              </a:extLst>
            </p:cNvPr>
            <p:cNvSpPr/>
            <p:nvPr/>
          </p:nvSpPr>
          <p:spPr>
            <a:xfrm>
              <a:off x="1799644" y="3629771"/>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2F328CC2-4451-57DA-5968-EA3BFBC5D9B4}"/>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38" name="TextBox 37">
              <a:extLst>
                <a:ext uri="{FF2B5EF4-FFF2-40B4-BE49-F238E27FC236}">
                  <a16:creationId xmlns:a16="http://schemas.microsoft.com/office/drawing/2014/main" id="{F48E0876-1F20-D3C0-58ED-6E2ED5D44CAF}"/>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39" name="TextBox 38">
              <a:extLst>
                <a:ext uri="{FF2B5EF4-FFF2-40B4-BE49-F238E27FC236}">
                  <a16:creationId xmlns:a16="http://schemas.microsoft.com/office/drawing/2014/main" id="{A45BAABA-2744-655C-F989-BED8B2C0327A}"/>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40" name="Oval 39">
              <a:extLst>
                <a:ext uri="{FF2B5EF4-FFF2-40B4-BE49-F238E27FC236}">
                  <a16:creationId xmlns:a16="http://schemas.microsoft.com/office/drawing/2014/main" id="{27AECDA1-AB0A-2725-6C61-FC55ABB231C0}"/>
                </a:ext>
              </a:extLst>
            </p:cNvPr>
            <p:cNvSpPr/>
            <p:nvPr/>
          </p:nvSpPr>
          <p:spPr>
            <a:xfrm>
              <a:off x="2074455" y="2862304"/>
              <a:ext cx="87465" cy="87464"/>
            </a:xfrm>
            <a:prstGeom prst="ellipse">
              <a:avLst/>
            </a:prstGeom>
            <a:solidFill>
              <a:srgbClr val="C000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716FECD9-C5C6-BEC5-DF98-C7CA1BB1D398}"/>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A02C2DF2-62B8-0C46-9724-18493F61D3EB}"/>
                </a:ext>
              </a:extLst>
            </p:cNvPr>
            <p:cNvSpPr/>
            <p:nvPr/>
          </p:nvSpPr>
          <p:spPr>
            <a:xfrm>
              <a:off x="2426962" y="2818572"/>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251D8B1D-213B-F02B-EBAD-463136005E0D}"/>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44" name="Oval 43">
              <a:extLst>
                <a:ext uri="{FF2B5EF4-FFF2-40B4-BE49-F238E27FC236}">
                  <a16:creationId xmlns:a16="http://schemas.microsoft.com/office/drawing/2014/main" id="{D18B36E4-A024-3D9B-20B8-B70D5357B6D3}"/>
                </a:ext>
              </a:extLst>
            </p:cNvPr>
            <p:cNvSpPr/>
            <p:nvPr/>
          </p:nvSpPr>
          <p:spPr>
            <a:xfrm>
              <a:off x="2498081" y="3481888"/>
              <a:ext cx="87465" cy="87464"/>
            </a:xfrm>
            <a:prstGeom prst="ellipse">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95FFFE5C-5CB0-91FA-0346-0FDEA67E04C1}"/>
                </a:ext>
              </a:extLst>
            </p:cNvPr>
            <p:cNvSpPr/>
            <p:nvPr/>
          </p:nvSpPr>
          <p:spPr>
            <a:xfrm>
              <a:off x="2594430" y="3776704"/>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F90F4533-DC14-3494-1442-617FFF48D5A2}"/>
                </a:ext>
              </a:extLst>
            </p:cNvPr>
            <p:cNvSpPr/>
            <p:nvPr/>
          </p:nvSpPr>
          <p:spPr>
            <a:xfrm>
              <a:off x="2897035" y="3548480"/>
              <a:ext cx="87465" cy="87464"/>
            </a:xfrm>
            <a:prstGeom prst="ellipse">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TextBox 46">
              <a:extLst>
                <a:ext uri="{FF2B5EF4-FFF2-40B4-BE49-F238E27FC236}">
                  <a16:creationId xmlns:a16="http://schemas.microsoft.com/office/drawing/2014/main" id="{A565795B-C64D-68B5-A5A8-F844955E7887}"/>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48" name="TextBox 47">
              <a:extLst>
                <a:ext uri="{FF2B5EF4-FFF2-40B4-BE49-F238E27FC236}">
                  <a16:creationId xmlns:a16="http://schemas.microsoft.com/office/drawing/2014/main" id="{0CC2B905-2769-CA70-BFA6-8AB70DA09F08}"/>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49" name="TextBox 48">
              <a:extLst>
                <a:ext uri="{FF2B5EF4-FFF2-40B4-BE49-F238E27FC236}">
                  <a16:creationId xmlns:a16="http://schemas.microsoft.com/office/drawing/2014/main" id="{160CCAA9-B3F7-1920-66F0-238B46FBCBFA}"/>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50" name="TextBox 49">
              <a:extLst>
                <a:ext uri="{FF2B5EF4-FFF2-40B4-BE49-F238E27FC236}">
                  <a16:creationId xmlns:a16="http://schemas.microsoft.com/office/drawing/2014/main" id="{F9F61745-F1C7-27BA-F429-465EB1BDA5A6}"/>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51" name="TextBox 50">
              <a:extLst>
                <a:ext uri="{FF2B5EF4-FFF2-40B4-BE49-F238E27FC236}">
                  <a16:creationId xmlns:a16="http://schemas.microsoft.com/office/drawing/2014/main" id="{810B2E41-CF65-2BF3-E814-EBD1B210175F}"/>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52" name="TextBox 51">
              <a:extLst>
                <a:ext uri="{FF2B5EF4-FFF2-40B4-BE49-F238E27FC236}">
                  <a16:creationId xmlns:a16="http://schemas.microsoft.com/office/drawing/2014/main" id="{CACEA70E-A790-31AD-13AA-6398D93B9A16}"/>
                </a:ext>
              </a:extLst>
            </p:cNvPr>
            <p:cNvSpPr txBox="1"/>
            <p:nvPr/>
          </p:nvSpPr>
          <p:spPr>
            <a:xfrm>
              <a:off x="1843376" y="4301656"/>
              <a:ext cx="583586" cy="307777"/>
            </a:xfrm>
            <a:prstGeom prst="rect">
              <a:avLst/>
            </a:prstGeom>
            <a:noFill/>
            <a:ln>
              <a:noFill/>
            </a:ln>
          </p:spPr>
          <p:txBody>
            <a:bodyPr wrap="square" rtlCol="0">
              <a:spAutoFit/>
            </a:bodyPr>
            <a:lstStyle/>
            <a:p>
              <a:r>
                <a:rPr lang="en-US" dirty="0"/>
                <a:t>Age</a:t>
              </a:r>
            </a:p>
          </p:txBody>
        </p:sp>
        <p:sp>
          <p:nvSpPr>
            <p:cNvPr id="53" name="TextBox 52">
              <a:extLst>
                <a:ext uri="{FF2B5EF4-FFF2-40B4-BE49-F238E27FC236}">
                  <a16:creationId xmlns:a16="http://schemas.microsoft.com/office/drawing/2014/main" id="{655BFAC5-2DD9-5ADE-C336-D68038B92FB4}"/>
                </a:ext>
              </a:extLst>
            </p:cNvPr>
            <p:cNvSpPr txBox="1"/>
            <p:nvPr/>
          </p:nvSpPr>
          <p:spPr>
            <a:xfrm rot="16200000">
              <a:off x="549345" y="3191973"/>
              <a:ext cx="819509" cy="369332"/>
            </a:xfrm>
            <a:prstGeom prst="rect">
              <a:avLst/>
            </a:prstGeom>
            <a:noFill/>
            <a:ln>
              <a:noFill/>
            </a:ln>
          </p:spPr>
          <p:txBody>
            <a:bodyPr wrap="square" rtlCol="0">
              <a:spAutoFit/>
            </a:bodyPr>
            <a:lstStyle/>
            <a:p>
              <a:r>
                <a:rPr lang="en-US" dirty="0"/>
                <a:t>Spend</a:t>
              </a:r>
            </a:p>
          </p:txBody>
        </p:sp>
      </p:grpSp>
      <p:cxnSp>
        <p:nvCxnSpPr>
          <p:cNvPr id="54" name="Straight Arrow Connector 53">
            <a:extLst>
              <a:ext uri="{FF2B5EF4-FFF2-40B4-BE49-F238E27FC236}">
                <a16:creationId xmlns:a16="http://schemas.microsoft.com/office/drawing/2014/main" id="{BFBD3E3B-A832-A3AC-14EB-C0F3EEDF4357}"/>
              </a:ext>
            </a:extLst>
          </p:cNvPr>
          <p:cNvCxnSpPr/>
          <p:nvPr/>
        </p:nvCxnSpPr>
        <p:spPr>
          <a:xfrm flipV="1">
            <a:off x="3604340" y="2313222"/>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733BC1BD-5157-67FE-DFC9-3A81287D0F4A}"/>
              </a:ext>
            </a:extLst>
          </p:cNvPr>
          <p:cNvCxnSpPr>
            <a:cxnSpLocks/>
          </p:cNvCxnSpPr>
          <p:nvPr/>
        </p:nvCxnSpPr>
        <p:spPr>
          <a:xfrm>
            <a:off x="3604340" y="3951522"/>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6201E2B1-50F3-3E9F-2A8D-B90E5B456966}"/>
              </a:ext>
            </a:extLst>
          </p:cNvPr>
          <p:cNvSpPr txBox="1"/>
          <p:nvPr/>
        </p:nvSpPr>
        <p:spPr>
          <a:xfrm>
            <a:off x="3604340" y="1183178"/>
            <a:ext cx="1969273" cy="523220"/>
          </a:xfrm>
          <a:prstGeom prst="rect">
            <a:avLst/>
          </a:prstGeom>
          <a:noFill/>
        </p:spPr>
        <p:txBody>
          <a:bodyPr wrap="square" rtlCol="0">
            <a:spAutoFit/>
          </a:bodyPr>
          <a:lstStyle/>
          <a:p>
            <a:r>
              <a:rPr lang="en-US" b="0" i="0" dirty="0">
                <a:solidFill>
                  <a:srgbClr val="242424"/>
                </a:solidFill>
                <a:effectLst/>
                <a:latin typeface="source-serif-pro"/>
              </a:rPr>
              <a:t>Based on Single Linkage, merge C23 with C1</a:t>
            </a:r>
            <a:endParaRPr lang="en-US" dirty="0"/>
          </a:p>
        </p:txBody>
      </p:sp>
      <p:grpSp>
        <p:nvGrpSpPr>
          <p:cNvPr id="57" name="Group 56">
            <a:extLst>
              <a:ext uri="{FF2B5EF4-FFF2-40B4-BE49-F238E27FC236}">
                <a16:creationId xmlns:a16="http://schemas.microsoft.com/office/drawing/2014/main" id="{63AF4047-BBB4-0902-2A79-BDDF1D65F505}"/>
              </a:ext>
            </a:extLst>
          </p:cNvPr>
          <p:cNvGrpSpPr/>
          <p:nvPr/>
        </p:nvGrpSpPr>
        <p:grpSpPr>
          <a:xfrm>
            <a:off x="5552797" y="2299519"/>
            <a:ext cx="2314516" cy="2056733"/>
            <a:chOff x="774434" y="2552700"/>
            <a:chExt cx="2314516" cy="2056733"/>
          </a:xfrm>
        </p:grpSpPr>
        <p:cxnSp>
          <p:nvCxnSpPr>
            <p:cNvPr id="58" name="Straight Arrow Connector 57">
              <a:extLst>
                <a:ext uri="{FF2B5EF4-FFF2-40B4-BE49-F238E27FC236}">
                  <a16:creationId xmlns:a16="http://schemas.microsoft.com/office/drawing/2014/main" id="{C6EFA7A1-9D22-BFAC-BF62-60F47AB215F2}"/>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E2BA8195-A90B-EA3A-CFBD-E05A9B6AD3E4}"/>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60" name="Oval 59">
              <a:extLst>
                <a:ext uri="{FF2B5EF4-FFF2-40B4-BE49-F238E27FC236}">
                  <a16:creationId xmlns:a16="http://schemas.microsoft.com/office/drawing/2014/main" id="{B06C5A21-C7DB-60B1-EAF1-410456A1E3EF}"/>
                </a:ext>
              </a:extLst>
            </p:cNvPr>
            <p:cNvSpPr/>
            <p:nvPr/>
          </p:nvSpPr>
          <p:spPr>
            <a:xfrm>
              <a:off x="1447137" y="3673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E3B0E400-C22E-F444-A586-E5E49C3D6A07}"/>
                </a:ext>
              </a:extLst>
            </p:cNvPr>
            <p:cNvSpPr/>
            <p:nvPr/>
          </p:nvSpPr>
          <p:spPr>
            <a:xfrm>
              <a:off x="1561437" y="3800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D94DD896-55D4-2B9D-851A-853A96F11784}"/>
                </a:ext>
              </a:extLst>
            </p:cNvPr>
            <p:cNvSpPr/>
            <p:nvPr/>
          </p:nvSpPr>
          <p:spPr>
            <a:xfrm>
              <a:off x="1799644" y="3629771"/>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8BDC6496-CA51-4E18-0EF2-9D4881D969AC}"/>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64" name="TextBox 63">
              <a:extLst>
                <a:ext uri="{FF2B5EF4-FFF2-40B4-BE49-F238E27FC236}">
                  <a16:creationId xmlns:a16="http://schemas.microsoft.com/office/drawing/2014/main" id="{44E688FC-A186-D072-98C7-DEB1864ED166}"/>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65" name="TextBox 64">
              <a:extLst>
                <a:ext uri="{FF2B5EF4-FFF2-40B4-BE49-F238E27FC236}">
                  <a16:creationId xmlns:a16="http://schemas.microsoft.com/office/drawing/2014/main" id="{4F3120EB-C09F-B05A-AA7C-781E6BD61C6A}"/>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66" name="Oval 65">
              <a:extLst>
                <a:ext uri="{FF2B5EF4-FFF2-40B4-BE49-F238E27FC236}">
                  <a16:creationId xmlns:a16="http://schemas.microsoft.com/office/drawing/2014/main" id="{E283C2EA-BD83-4ECC-217E-6DE1F41D69A5}"/>
                </a:ext>
              </a:extLst>
            </p:cNvPr>
            <p:cNvSpPr/>
            <p:nvPr/>
          </p:nvSpPr>
          <p:spPr>
            <a:xfrm>
              <a:off x="2074455" y="2862304"/>
              <a:ext cx="87465" cy="87464"/>
            </a:xfrm>
            <a:prstGeom prst="ellipse">
              <a:avLst/>
            </a:prstGeom>
            <a:solidFill>
              <a:srgbClr val="C000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0560F934-E221-90CA-5D28-0936C211493E}"/>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E3290DB4-BC22-9D61-6B5B-C614E4D9F8D3}"/>
                </a:ext>
              </a:extLst>
            </p:cNvPr>
            <p:cNvSpPr/>
            <p:nvPr/>
          </p:nvSpPr>
          <p:spPr>
            <a:xfrm>
              <a:off x="2426962" y="2818572"/>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18F90394-CE0C-D7AD-826C-AB18D81A586A}"/>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70" name="Oval 69">
              <a:extLst>
                <a:ext uri="{FF2B5EF4-FFF2-40B4-BE49-F238E27FC236}">
                  <a16:creationId xmlns:a16="http://schemas.microsoft.com/office/drawing/2014/main" id="{759F1B1D-2A84-068A-3787-58B41942B12E}"/>
                </a:ext>
              </a:extLst>
            </p:cNvPr>
            <p:cNvSpPr/>
            <p:nvPr/>
          </p:nvSpPr>
          <p:spPr>
            <a:xfrm>
              <a:off x="2498081" y="3481888"/>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a:extLst>
                <a:ext uri="{FF2B5EF4-FFF2-40B4-BE49-F238E27FC236}">
                  <a16:creationId xmlns:a16="http://schemas.microsoft.com/office/drawing/2014/main" id="{0F74C399-42BE-EBB7-DBDB-9318C5BD72DF}"/>
                </a:ext>
              </a:extLst>
            </p:cNvPr>
            <p:cNvSpPr/>
            <p:nvPr/>
          </p:nvSpPr>
          <p:spPr>
            <a:xfrm>
              <a:off x="2594430" y="3776704"/>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E92EFBED-538E-B74F-B095-14DC1C282D88}"/>
                </a:ext>
              </a:extLst>
            </p:cNvPr>
            <p:cNvSpPr/>
            <p:nvPr/>
          </p:nvSpPr>
          <p:spPr>
            <a:xfrm>
              <a:off x="2897035" y="3548480"/>
              <a:ext cx="87465" cy="87464"/>
            </a:xfrm>
            <a:prstGeom prst="ellipse">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TextBox 72">
              <a:extLst>
                <a:ext uri="{FF2B5EF4-FFF2-40B4-BE49-F238E27FC236}">
                  <a16:creationId xmlns:a16="http://schemas.microsoft.com/office/drawing/2014/main" id="{CBF8AF94-5EED-05A6-907E-83288E12EA04}"/>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74" name="TextBox 73">
              <a:extLst>
                <a:ext uri="{FF2B5EF4-FFF2-40B4-BE49-F238E27FC236}">
                  <a16:creationId xmlns:a16="http://schemas.microsoft.com/office/drawing/2014/main" id="{0BD65DE0-DF3B-F508-1CE8-D88891F5440A}"/>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75" name="TextBox 74">
              <a:extLst>
                <a:ext uri="{FF2B5EF4-FFF2-40B4-BE49-F238E27FC236}">
                  <a16:creationId xmlns:a16="http://schemas.microsoft.com/office/drawing/2014/main" id="{8C38A113-9C91-746F-2B34-5272C5189E2F}"/>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76" name="TextBox 75">
              <a:extLst>
                <a:ext uri="{FF2B5EF4-FFF2-40B4-BE49-F238E27FC236}">
                  <a16:creationId xmlns:a16="http://schemas.microsoft.com/office/drawing/2014/main" id="{23E8C946-C261-F0F9-FBD5-78AC10F3432B}"/>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77" name="TextBox 76">
              <a:extLst>
                <a:ext uri="{FF2B5EF4-FFF2-40B4-BE49-F238E27FC236}">
                  <a16:creationId xmlns:a16="http://schemas.microsoft.com/office/drawing/2014/main" id="{FAFA55C4-4BCB-CB6E-733F-617BDFA2D0AC}"/>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78" name="TextBox 77">
              <a:extLst>
                <a:ext uri="{FF2B5EF4-FFF2-40B4-BE49-F238E27FC236}">
                  <a16:creationId xmlns:a16="http://schemas.microsoft.com/office/drawing/2014/main" id="{A0BAC738-021D-9DCA-6253-98153AD0F51A}"/>
                </a:ext>
              </a:extLst>
            </p:cNvPr>
            <p:cNvSpPr txBox="1"/>
            <p:nvPr/>
          </p:nvSpPr>
          <p:spPr>
            <a:xfrm>
              <a:off x="1843376" y="4301656"/>
              <a:ext cx="583586" cy="307777"/>
            </a:xfrm>
            <a:prstGeom prst="rect">
              <a:avLst/>
            </a:prstGeom>
            <a:noFill/>
            <a:ln>
              <a:noFill/>
            </a:ln>
          </p:spPr>
          <p:txBody>
            <a:bodyPr wrap="square" rtlCol="0">
              <a:spAutoFit/>
            </a:bodyPr>
            <a:lstStyle/>
            <a:p>
              <a:r>
                <a:rPr lang="en-US" dirty="0"/>
                <a:t>Age</a:t>
              </a:r>
            </a:p>
          </p:txBody>
        </p:sp>
        <p:sp>
          <p:nvSpPr>
            <p:cNvPr id="79" name="TextBox 78">
              <a:extLst>
                <a:ext uri="{FF2B5EF4-FFF2-40B4-BE49-F238E27FC236}">
                  <a16:creationId xmlns:a16="http://schemas.microsoft.com/office/drawing/2014/main" id="{4BEC7BCB-A65C-ACA2-B7ED-5C8C2AD04230}"/>
                </a:ext>
              </a:extLst>
            </p:cNvPr>
            <p:cNvSpPr txBox="1"/>
            <p:nvPr/>
          </p:nvSpPr>
          <p:spPr>
            <a:xfrm rot="16200000">
              <a:off x="556720" y="3199347"/>
              <a:ext cx="804760" cy="369332"/>
            </a:xfrm>
            <a:prstGeom prst="rect">
              <a:avLst/>
            </a:prstGeom>
            <a:noFill/>
            <a:ln>
              <a:noFill/>
            </a:ln>
          </p:spPr>
          <p:txBody>
            <a:bodyPr wrap="square" rtlCol="0">
              <a:spAutoFit/>
            </a:bodyPr>
            <a:lstStyle/>
            <a:p>
              <a:r>
                <a:rPr lang="en-US" dirty="0"/>
                <a:t>Spend</a:t>
              </a:r>
            </a:p>
          </p:txBody>
        </p:sp>
      </p:grpSp>
      <p:cxnSp>
        <p:nvCxnSpPr>
          <p:cNvPr id="80" name="Straight Arrow Connector 79">
            <a:extLst>
              <a:ext uri="{FF2B5EF4-FFF2-40B4-BE49-F238E27FC236}">
                <a16:creationId xmlns:a16="http://schemas.microsoft.com/office/drawing/2014/main" id="{E97A2152-C62B-CFF5-9C89-256D8D338DEF}"/>
              </a:ext>
            </a:extLst>
          </p:cNvPr>
          <p:cNvCxnSpPr/>
          <p:nvPr/>
        </p:nvCxnSpPr>
        <p:spPr>
          <a:xfrm flipV="1">
            <a:off x="6026325" y="2313222"/>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04A57397-3553-19DF-28D7-E52486FDBE53}"/>
              </a:ext>
            </a:extLst>
          </p:cNvPr>
          <p:cNvCxnSpPr>
            <a:cxnSpLocks/>
          </p:cNvCxnSpPr>
          <p:nvPr/>
        </p:nvCxnSpPr>
        <p:spPr>
          <a:xfrm>
            <a:off x="6026325" y="3951522"/>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2" name="TextBox 81">
            <a:extLst>
              <a:ext uri="{FF2B5EF4-FFF2-40B4-BE49-F238E27FC236}">
                <a16:creationId xmlns:a16="http://schemas.microsoft.com/office/drawing/2014/main" id="{284F4A60-CBAD-EC06-6345-F1DE12BD6E2C}"/>
              </a:ext>
            </a:extLst>
          </p:cNvPr>
          <p:cNvSpPr txBox="1"/>
          <p:nvPr/>
        </p:nvSpPr>
        <p:spPr>
          <a:xfrm>
            <a:off x="6026325" y="1183178"/>
            <a:ext cx="1969273" cy="523220"/>
          </a:xfrm>
          <a:prstGeom prst="rect">
            <a:avLst/>
          </a:prstGeom>
          <a:noFill/>
        </p:spPr>
        <p:txBody>
          <a:bodyPr wrap="square" rtlCol="0">
            <a:spAutoFit/>
          </a:bodyPr>
          <a:lstStyle/>
          <a:p>
            <a:r>
              <a:rPr lang="en-US" b="0" i="0" dirty="0">
                <a:solidFill>
                  <a:srgbClr val="242424"/>
                </a:solidFill>
                <a:effectLst/>
                <a:latin typeface="source-serif-pro"/>
              </a:rPr>
              <a:t>Based on distance, merge C7 and C8</a:t>
            </a:r>
            <a:endParaRPr lang="en-US" dirty="0"/>
          </a:p>
        </p:txBody>
      </p:sp>
      <p:grpSp>
        <p:nvGrpSpPr>
          <p:cNvPr id="83" name="Group 82">
            <a:extLst>
              <a:ext uri="{FF2B5EF4-FFF2-40B4-BE49-F238E27FC236}">
                <a16:creationId xmlns:a16="http://schemas.microsoft.com/office/drawing/2014/main" id="{A9E294A2-E2F2-0FCF-88B7-A6963902E96F}"/>
              </a:ext>
            </a:extLst>
          </p:cNvPr>
          <p:cNvGrpSpPr/>
          <p:nvPr/>
        </p:nvGrpSpPr>
        <p:grpSpPr>
          <a:xfrm>
            <a:off x="8297756" y="2299519"/>
            <a:ext cx="2314516" cy="2056733"/>
            <a:chOff x="774434" y="2552700"/>
            <a:chExt cx="2314516" cy="2056733"/>
          </a:xfrm>
        </p:grpSpPr>
        <p:cxnSp>
          <p:nvCxnSpPr>
            <p:cNvPr id="84" name="Straight Arrow Connector 83">
              <a:extLst>
                <a:ext uri="{FF2B5EF4-FFF2-40B4-BE49-F238E27FC236}">
                  <a16:creationId xmlns:a16="http://schemas.microsoft.com/office/drawing/2014/main" id="{C25CF195-2E0A-42A8-8EB3-3A7E93532411}"/>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15A13014-98C6-83FA-0A03-CDE15D26B9C5}"/>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F4CA482D-C840-CB5B-1307-FC902C659F34}"/>
                </a:ext>
              </a:extLst>
            </p:cNvPr>
            <p:cNvSpPr/>
            <p:nvPr/>
          </p:nvSpPr>
          <p:spPr>
            <a:xfrm>
              <a:off x="1447137" y="3673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0E0F55C0-884D-5B87-1241-0B25CBE750D7}"/>
                </a:ext>
              </a:extLst>
            </p:cNvPr>
            <p:cNvSpPr/>
            <p:nvPr/>
          </p:nvSpPr>
          <p:spPr>
            <a:xfrm>
              <a:off x="1574137" y="3800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AEAFACEA-0904-B1DC-8A53-AE402121A06A}"/>
                </a:ext>
              </a:extLst>
            </p:cNvPr>
            <p:cNvSpPr/>
            <p:nvPr/>
          </p:nvSpPr>
          <p:spPr>
            <a:xfrm>
              <a:off x="1799644" y="3629771"/>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extBox 88">
              <a:extLst>
                <a:ext uri="{FF2B5EF4-FFF2-40B4-BE49-F238E27FC236}">
                  <a16:creationId xmlns:a16="http://schemas.microsoft.com/office/drawing/2014/main" id="{A987BF01-897E-9115-8ECA-12AC6E143544}"/>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90" name="TextBox 89">
              <a:extLst>
                <a:ext uri="{FF2B5EF4-FFF2-40B4-BE49-F238E27FC236}">
                  <a16:creationId xmlns:a16="http://schemas.microsoft.com/office/drawing/2014/main" id="{032DAC2E-1251-DCE7-8A51-26382475EF13}"/>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91" name="TextBox 90">
              <a:extLst>
                <a:ext uri="{FF2B5EF4-FFF2-40B4-BE49-F238E27FC236}">
                  <a16:creationId xmlns:a16="http://schemas.microsoft.com/office/drawing/2014/main" id="{8F25D7F8-4DFF-C78D-8236-5FBC1F974986}"/>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92" name="Oval 91">
              <a:extLst>
                <a:ext uri="{FF2B5EF4-FFF2-40B4-BE49-F238E27FC236}">
                  <a16:creationId xmlns:a16="http://schemas.microsoft.com/office/drawing/2014/main" id="{F4707EDE-7410-64E3-E6A5-BA0E23D4871A}"/>
                </a:ext>
              </a:extLst>
            </p:cNvPr>
            <p:cNvSpPr/>
            <p:nvPr/>
          </p:nvSpPr>
          <p:spPr>
            <a:xfrm>
              <a:off x="2074455" y="2862304"/>
              <a:ext cx="87465" cy="87464"/>
            </a:xfrm>
            <a:prstGeom prst="ellipse">
              <a:avLst/>
            </a:prstGeom>
            <a:solidFill>
              <a:srgbClr val="C000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6A4DF3F9-9DD1-8530-F669-D0B84D986A47}"/>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B9E14362-7482-8122-BD05-6FD0077F59F8}"/>
                </a:ext>
              </a:extLst>
            </p:cNvPr>
            <p:cNvSpPr/>
            <p:nvPr/>
          </p:nvSpPr>
          <p:spPr>
            <a:xfrm>
              <a:off x="2426962" y="2818572"/>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Box 94">
              <a:extLst>
                <a:ext uri="{FF2B5EF4-FFF2-40B4-BE49-F238E27FC236}">
                  <a16:creationId xmlns:a16="http://schemas.microsoft.com/office/drawing/2014/main" id="{2D58EEFC-43C7-0E0B-2185-7C7B75F07F0D}"/>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96" name="Oval 95">
              <a:extLst>
                <a:ext uri="{FF2B5EF4-FFF2-40B4-BE49-F238E27FC236}">
                  <a16:creationId xmlns:a16="http://schemas.microsoft.com/office/drawing/2014/main" id="{12CF5DD4-B22C-09EA-B38B-638F09437EFE}"/>
                </a:ext>
              </a:extLst>
            </p:cNvPr>
            <p:cNvSpPr/>
            <p:nvPr/>
          </p:nvSpPr>
          <p:spPr>
            <a:xfrm>
              <a:off x="2498081" y="3481888"/>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20E254C-1B18-2457-66FC-9A1A43390C31}"/>
                </a:ext>
              </a:extLst>
            </p:cNvPr>
            <p:cNvSpPr/>
            <p:nvPr/>
          </p:nvSpPr>
          <p:spPr>
            <a:xfrm>
              <a:off x="2594430" y="3776704"/>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FBEA6F41-83BF-62B8-6839-3E3814137727}"/>
                </a:ext>
              </a:extLst>
            </p:cNvPr>
            <p:cNvSpPr/>
            <p:nvPr/>
          </p:nvSpPr>
          <p:spPr>
            <a:xfrm>
              <a:off x="2897035" y="3548480"/>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38BCF76E-6CF3-9E16-7670-87DC2565E42A}"/>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100" name="TextBox 99">
              <a:extLst>
                <a:ext uri="{FF2B5EF4-FFF2-40B4-BE49-F238E27FC236}">
                  <a16:creationId xmlns:a16="http://schemas.microsoft.com/office/drawing/2014/main" id="{521B6457-062B-CB88-2802-8D6DEA0B11E3}"/>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101" name="TextBox 100">
              <a:extLst>
                <a:ext uri="{FF2B5EF4-FFF2-40B4-BE49-F238E27FC236}">
                  <a16:creationId xmlns:a16="http://schemas.microsoft.com/office/drawing/2014/main" id="{4B960E44-0AA4-297B-F6C5-9D46543EFE27}"/>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102" name="TextBox 101">
              <a:extLst>
                <a:ext uri="{FF2B5EF4-FFF2-40B4-BE49-F238E27FC236}">
                  <a16:creationId xmlns:a16="http://schemas.microsoft.com/office/drawing/2014/main" id="{10BAA99B-4105-C062-531D-DA72D1FE480A}"/>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103" name="TextBox 102">
              <a:extLst>
                <a:ext uri="{FF2B5EF4-FFF2-40B4-BE49-F238E27FC236}">
                  <a16:creationId xmlns:a16="http://schemas.microsoft.com/office/drawing/2014/main" id="{2DCB96C7-6366-C18D-D335-07E91BE9ADB6}"/>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104" name="TextBox 103">
              <a:extLst>
                <a:ext uri="{FF2B5EF4-FFF2-40B4-BE49-F238E27FC236}">
                  <a16:creationId xmlns:a16="http://schemas.microsoft.com/office/drawing/2014/main" id="{3D829A8A-4AF9-FE67-6E50-7715CAF2CF17}"/>
                </a:ext>
              </a:extLst>
            </p:cNvPr>
            <p:cNvSpPr txBox="1"/>
            <p:nvPr/>
          </p:nvSpPr>
          <p:spPr>
            <a:xfrm>
              <a:off x="1843376" y="4301656"/>
              <a:ext cx="583586" cy="307777"/>
            </a:xfrm>
            <a:prstGeom prst="rect">
              <a:avLst/>
            </a:prstGeom>
            <a:noFill/>
            <a:ln>
              <a:noFill/>
            </a:ln>
          </p:spPr>
          <p:txBody>
            <a:bodyPr wrap="square" rtlCol="0">
              <a:spAutoFit/>
            </a:bodyPr>
            <a:lstStyle/>
            <a:p>
              <a:r>
                <a:rPr lang="en-US" dirty="0"/>
                <a:t>Age</a:t>
              </a:r>
            </a:p>
          </p:txBody>
        </p:sp>
        <p:sp>
          <p:nvSpPr>
            <p:cNvPr id="105" name="TextBox 104">
              <a:extLst>
                <a:ext uri="{FF2B5EF4-FFF2-40B4-BE49-F238E27FC236}">
                  <a16:creationId xmlns:a16="http://schemas.microsoft.com/office/drawing/2014/main" id="{FC74B65D-CF87-B53C-D1AC-D89213935F42}"/>
                </a:ext>
              </a:extLst>
            </p:cNvPr>
            <p:cNvSpPr txBox="1"/>
            <p:nvPr/>
          </p:nvSpPr>
          <p:spPr>
            <a:xfrm rot="16200000">
              <a:off x="519849" y="3162476"/>
              <a:ext cx="878502" cy="369332"/>
            </a:xfrm>
            <a:prstGeom prst="rect">
              <a:avLst/>
            </a:prstGeom>
            <a:noFill/>
            <a:ln>
              <a:noFill/>
            </a:ln>
          </p:spPr>
          <p:txBody>
            <a:bodyPr wrap="square" rtlCol="0">
              <a:spAutoFit/>
            </a:bodyPr>
            <a:lstStyle/>
            <a:p>
              <a:r>
                <a:rPr lang="en-US" dirty="0"/>
                <a:t>Spend</a:t>
              </a:r>
            </a:p>
          </p:txBody>
        </p:sp>
      </p:grpSp>
      <p:cxnSp>
        <p:nvCxnSpPr>
          <p:cNvPr id="106" name="Straight Arrow Connector 105">
            <a:extLst>
              <a:ext uri="{FF2B5EF4-FFF2-40B4-BE49-F238E27FC236}">
                <a16:creationId xmlns:a16="http://schemas.microsoft.com/office/drawing/2014/main" id="{0923E1C0-F1AF-34B3-7F84-A84137BE71EB}"/>
              </a:ext>
            </a:extLst>
          </p:cNvPr>
          <p:cNvCxnSpPr/>
          <p:nvPr/>
        </p:nvCxnSpPr>
        <p:spPr>
          <a:xfrm flipV="1">
            <a:off x="8771284" y="2313222"/>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7FA199FD-3C35-7C19-2442-8608A4A19B03}"/>
              </a:ext>
            </a:extLst>
          </p:cNvPr>
          <p:cNvCxnSpPr>
            <a:cxnSpLocks/>
          </p:cNvCxnSpPr>
          <p:nvPr/>
        </p:nvCxnSpPr>
        <p:spPr>
          <a:xfrm>
            <a:off x="8771284" y="3951522"/>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129D9E59-2539-74CA-F539-B01AF5F14B1E}"/>
              </a:ext>
            </a:extLst>
          </p:cNvPr>
          <p:cNvSpPr txBox="1"/>
          <p:nvPr/>
        </p:nvSpPr>
        <p:spPr>
          <a:xfrm>
            <a:off x="8771284" y="1183178"/>
            <a:ext cx="1969273" cy="307777"/>
          </a:xfrm>
          <a:prstGeom prst="rect">
            <a:avLst/>
          </a:prstGeom>
          <a:noFill/>
        </p:spPr>
        <p:txBody>
          <a:bodyPr wrap="square" rtlCol="0">
            <a:spAutoFit/>
          </a:bodyPr>
          <a:lstStyle/>
          <a:p>
            <a:r>
              <a:rPr lang="en-US" b="0" i="0" dirty="0">
                <a:solidFill>
                  <a:srgbClr val="242424"/>
                </a:solidFill>
                <a:effectLst/>
                <a:latin typeface="source-serif-pro"/>
              </a:rPr>
              <a:t>Merge C78 with C9</a:t>
            </a:r>
            <a:endParaRPr lang="en-US" dirty="0"/>
          </a:p>
        </p:txBody>
      </p:sp>
      <p:grpSp>
        <p:nvGrpSpPr>
          <p:cNvPr id="109" name="Group 108">
            <a:extLst>
              <a:ext uri="{FF2B5EF4-FFF2-40B4-BE49-F238E27FC236}">
                <a16:creationId xmlns:a16="http://schemas.microsoft.com/office/drawing/2014/main" id="{FFDB45D5-89ED-6548-52DC-80BE246A0284}"/>
              </a:ext>
            </a:extLst>
          </p:cNvPr>
          <p:cNvGrpSpPr/>
          <p:nvPr/>
        </p:nvGrpSpPr>
        <p:grpSpPr>
          <a:xfrm>
            <a:off x="599773" y="4488411"/>
            <a:ext cx="2094794" cy="1948058"/>
            <a:chOff x="8811602" y="4496405"/>
            <a:chExt cx="2094794" cy="1948058"/>
          </a:xfrm>
        </p:grpSpPr>
        <p:grpSp>
          <p:nvGrpSpPr>
            <p:cNvPr id="110" name="Group 109">
              <a:extLst>
                <a:ext uri="{FF2B5EF4-FFF2-40B4-BE49-F238E27FC236}">
                  <a16:creationId xmlns:a16="http://schemas.microsoft.com/office/drawing/2014/main" id="{4BACF55C-7AC8-34A4-EFF3-8BCBC65C7E0E}"/>
                </a:ext>
              </a:extLst>
            </p:cNvPr>
            <p:cNvGrpSpPr/>
            <p:nvPr/>
          </p:nvGrpSpPr>
          <p:grpSpPr>
            <a:xfrm>
              <a:off x="9191896" y="4496405"/>
              <a:ext cx="1714500" cy="1638300"/>
              <a:chOff x="6537373" y="4498539"/>
              <a:chExt cx="1714500" cy="1638300"/>
            </a:xfrm>
          </p:grpSpPr>
          <p:cxnSp>
            <p:nvCxnSpPr>
              <p:cNvPr id="130" name="Straight Arrow Connector 129">
                <a:extLst>
                  <a:ext uri="{FF2B5EF4-FFF2-40B4-BE49-F238E27FC236}">
                    <a16:creationId xmlns:a16="http://schemas.microsoft.com/office/drawing/2014/main" id="{6D88BA23-7C40-8A7F-2428-90BB428B8432}"/>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1" name="Straight Arrow Connector 130">
                <a:extLst>
                  <a:ext uri="{FF2B5EF4-FFF2-40B4-BE49-F238E27FC236}">
                    <a16:creationId xmlns:a16="http://schemas.microsoft.com/office/drawing/2014/main" id="{7640A8EB-17CB-533D-1BB0-B5BF34614630}"/>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11" name="TextBox 110">
              <a:extLst>
                <a:ext uri="{FF2B5EF4-FFF2-40B4-BE49-F238E27FC236}">
                  <a16:creationId xmlns:a16="http://schemas.microsoft.com/office/drawing/2014/main" id="{FB73BFF9-8A11-FF15-2E7D-832F13E3D494}"/>
                </a:ext>
              </a:extLst>
            </p:cNvPr>
            <p:cNvSpPr txBox="1"/>
            <p:nvPr/>
          </p:nvSpPr>
          <p:spPr>
            <a:xfrm rot="16200000">
              <a:off x="8508097" y="5034736"/>
              <a:ext cx="884009" cy="276999"/>
            </a:xfrm>
            <a:prstGeom prst="rect">
              <a:avLst/>
            </a:prstGeom>
            <a:noFill/>
            <a:ln>
              <a:noFill/>
            </a:ln>
          </p:spPr>
          <p:txBody>
            <a:bodyPr wrap="square" rtlCol="0">
              <a:spAutoFit/>
            </a:bodyPr>
            <a:lstStyle/>
            <a:p>
              <a:r>
                <a:rPr lang="en-US" sz="1200" dirty="0"/>
                <a:t>Distance</a:t>
              </a:r>
            </a:p>
          </p:txBody>
        </p:sp>
        <p:cxnSp>
          <p:nvCxnSpPr>
            <p:cNvPr id="112" name="Straight Connector 111">
              <a:extLst>
                <a:ext uri="{FF2B5EF4-FFF2-40B4-BE49-F238E27FC236}">
                  <a16:creationId xmlns:a16="http://schemas.microsoft.com/office/drawing/2014/main" id="{52609721-C081-B2A8-AF51-4C61036E3EA7}"/>
                </a:ext>
              </a:extLst>
            </p:cNvPr>
            <p:cNvCxnSpPr/>
            <p:nvPr/>
          </p:nvCxnSpPr>
          <p:spPr>
            <a:xfrm flipV="1">
              <a:off x="9304094" y="613486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29D52A84-9662-EE3D-9532-75360B4FB04D}"/>
                </a:ext>
              </a:extLst>
            </p:cNvPr>
            <p:cNvCxnSpPr>
              <a:cxnSpLocks/>
            </p:cNvCxnSpPr>
            <p:nvPr/>
          </p:nvCxnSpPr>
          <p:spPr>
            <a:xfrm flipV="1">
              <a:off x="9494196" y="614065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860DD1D6-B94D-FE0C-34EC-B0EFF310E1DB}"/>
                </a:ext>
              </a:extLst>
            </p:cNvPr>
            <p:cNvCxnSpPr/>
            <p:nvPr/>
          </p:nvCxnSpPr>
          <p:spPr>
            <a:xfrm flipV="1">
              <a:off x="9663563" y="613840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A30F8667-57B5-33F2-965C-391FDD985F23}"/>
                </a:ext>
              </a:extLst>
            </p:cNvPr>
            <p:cNvCxnSpPr/>
            <p:nvPr/>
          </p:nvCxnSpPr>
          <p:spPr>
            <a:xfrm flipV="1">
              <a:off x="9844903" y="614033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487AA74E-7798-745C-1892-7E13A1992E98}"/>
                </a:ext>
              </a:extLst>
            </p:cNvPr>
            <p:cNvCxnSpPr/>
            <p:nvPr/>
          </p:nvCxnSpPr>
          <p:spPr>
            <a:xfrm flipV="1">
              <a:off x="10035881" y="6140340"/>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4B4798A5-D71B-41DA-39AF-D50438B1846A}"/>
                </a:ext>
              </a:extLst>
            </p:cNvPr>
            <p:cNvCxnSpPr/>
            <p:nvPr/>
          </p:nvCxnSpPr>
          <p:spPr>
            <a:xfrm flipV="1">
              <a:off x="10199853" y="6136478"/>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2BB293DD-C630-DFB1-DA2A-639EDB08CBAD}"/>
                </a:ext>
              </a:extLst>
            </p:cNvPr>
            <p:cNvCxnSpPr/>
            <p:nvPr/>
          </p:nvCxnSpPr>
          <p:spPr>
            <a:xfrm flipV="1">
              <a:off x="10381190" y="6138409"/>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7C4CB35A-8F9D-66A8-64EF-0649FA010052}"/>
                </a:ext>
              </a:extLst>
            </p:cNvPr>
            <p:cNvCxnSpPr/>
            <p:nvPr/>
          </p:nvCxnSpPr>
          <p:spPr>
            <a:xfrm flipV="1">
              <a:off x="10572174" y="613841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46852B27-83D1-E637-5715-01E9A17834FE}"/>
                </a:ext>
              </a:extLst>
            </p:cNvPr>
            <p:cNvCxnSpPr/>
            <p:nvPr/>
          </p:nvCxnSpPr>
          <p:spPr>
            <a:xfrm flipV="1">
              <a:off x="10757365" y="6138409"/>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121" name="TextBox 120">
              <a:extLst>
                <a:ext uri="{FF2B5EF4-FFF2-40B4-BE49-F238E27FC236}">
                  <a16:creationId xmlns:a16="http://schemas.microsoft.com/office/drawing/2014/main" id="{49EDB61C-0BDE-A264-2E78-9951F5A5FFDE}"/>
                </a:ext>
              </a:extLst>
            </p:cNvPr>
            <p:cNvSpPr txBox="1"/>
            <p:nvPr/>
          </p:nvSpPr>
          <p:spPr>
            <a:xfrm>
              <a:off x="9757352" y="6167464"/>
              <a:ext cx="781011" cy="276999"/>
            </a:xfrm>
            <a:prstGeom prst="rect">
              <a:avLst/>
            </a:prstGeom>
            <a:noFill/>
            <a:ln>
              <a:noFill/>
            </a:ln>
          </p:spPr>
          <p:txBody>
            <a:bodyPr wrap="square" rtlCol="0">
              <a:spAutoFit/>
            </a:bodyPr>
            <a:lstStyle/>
            <a:p>
              <a:r>
                <a:rPr lang="en-US" sz="1200" dirty="0"/>
                <a:t>Clusters</a:t>
              </a:r>
            </a:p>
          </p:txBody>
        </p:sp>
        <p:cxnSp>
          <p:nvCxnSpPr>
            <p:cNvPr id="122" name="Straight Connector 121">
              <a:extLst>
                <a:ext uri="{FF2B5EF4-FFF2-40B4-BE49-F238E27FC236}">
                  <a16:creationId xmlns:a16="http://schemas.microsoft.com/office/drawing/2014/main" id="{9002B261-5076-652F-A5BA-668B3C4B9653}"/>
                </a:ext>
              </a:extLst>
            </p:cNvPr>
            <p:cNvCxnSpPr>
              <a:cxnSpLocks/>
            </p:cNvCxnSpPr>
            <p:nvPr/>
          </p:nvCxnSpPr>
          <p:spPr>
            <a:xfrm flipV="1">
              <a:off x="9495072" y="5910053"/>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50620D08-071C-8EFE-28C9-A42CAC605EB3}"/>
                </a:ext>
              </a:extLst>
            </p:cNvPr>
            <p:cNvCxnSpPr>
              <a:cxnSpLocks/>
            </p:cNvCxnSpPr>
            <p:nvPr/>
          </p:nvCxnSpPr>
          <p:spPr>
            <a:xfrm flipV="1">
              <a:off x="9664833" y="5913227"/>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B4785AE0-FE77-9756-241F-313ACE5681BC}"/>
                </a:ext>
              </a:extLst>
            </p:cNvPr>
            <p:cNvCxnSpPr>
              <a:cxnSpLocks/>
            </p:cNvCxnSpPr>
            <p:nvPr/>
          </p:nvCxnSpPr>
          <p:spPr>
            <a:xfrm>
              <a:off x="9494196" y="5908678"/>
              <a:ext cx="169367" cy="1375"/>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25" name="TextBox 124">
              <a:extLst>
                <a:ext uri="{FF2B5EF4-FFF2-40B4-BE49-F238E27FC236}">
                  <a16:creationId xmlns:a16="http://schemas.microsoft.com/office/drawing/2014/main" id="{50192C83-7649-477C-3657-982908BC87D4}"/>
                </a:ext>
              </a:extLst>
            </p:cNvPr>
            <p:cNvSpPr txBox="1"/>
            <p:nvPr/>
          </p:nvSpPr>
          <p:spPr>
            <a:xfrm>
              <a:off x="9389169" y="5635258"/>
              <a:ext cx="354584" cy="276999"/>
            </a:xfrm>
            <a:prstGeom prst="rect">
              <a:avLst/>
            </a:prstGeom>
            <a:noFill/>
          </p:spPr>
          <p:txBody>
            <a:bodyPr wrap="none" rtlCol="0">
              <a:spAutoFit/>
            </a:bodyPr>
            <a:lstStyle/>
            <a:p>
              <a:r>
                <a:rPr lang="en-US" sz="1200" dirty="0"/>
                <a:t>23</a:t>
              </a:r>
            </a:p>
          </p:txBody>
        </p:sp>
        <p:cxnSp>
          <p:nvCxnSpPr>
            <p:cNvPr id="126" name="Straight Connector 125">
              <a:extLst>
                <a:ext uri="{FF2B5EF4-FFF2-40B4-BE49-F238E27FC236}">
                  <a16:creationId xmlns:a16="http://schemas.microsoft.com/office/drawing/2014/main" id="{DFEC04E5-025B-67FB-F7A8-3B63A5DC9141}"/>
                </a:ext>
              </a:extLst>
            </p:cNvPr>
            <p:cNvCxnSpPr>
              <a:cxnSpLocks/>
            </p:cNvCxnSpPr>
            <p:nvPr/>
          </p:nvCxnSpPr>
          <p:spPr>
            <a:xfrm flipV="1">
              <a:off x="9845469" y="5908678"/>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4653A5B7-1D14-F98A-523F-8DB3594EDC48}"/>
                </a:ext>
              </a:extLst>
            </p:cNvPr>
            <p:cNvCxnSpPr>
              <a:cxnSpLocks/>
            </p:cNvCxnSpPr>
            <p:nvPr/>
          </p:nvCxnSpPr>
          <p:spPr>
            <a:xfrm flipV="1">
              <a:off x="10034082" y="5911852"/>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0B7B6F6E-0C33-9A32-9462-3A75F8268397}"/>
                </a:ext>
              </a:extLst>
            </p:cNvPr>
            <p:cNvCxnSpPr>
              <a:cxnSpLocks/>
            </p:cNvCxnSpPr>
            <p:nvPr/>
          </p:nvCxnSpPr>
          <p:spPr>
            <a:xfrm>
              <a:off x="9844593" y="5907303"/>
              <a:ext cx="191288" cy="13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29" name="TextBox 128">
              <a:extLst>
                <a:ext uri="{FF2B5EF4-FFF2-40B4-BE49-F238E27FC236}">
                  <a16:creationId xmlns:a16="http://schemas.microsoft.com/office/drawing/2014/main" id="{39F71329-14BA-43BB-6C10-1F5F4B1EDADF}"/>
                </a:ext>
              </a:extLst>
            </p:cNvPr>
            <p:cNvSpPr txBox="1"/>
            <p:nvPr/>
          </p:nvSpPr>
          <p:spPr>
            <a:xfrm>
              <a:off x="9764275" y="5626734"/>
              <a:ext cx="354584" cy="276999"/>
            </a:xfrm>
            <a:prstGeom prst="rect">
              <a:avLst/>
            </a:prstGeom>
            <a:noFill/>
          </p:spPr>
          <p:txBody>
            <a:bodyPr wrap="none" rtlCol="0">
              <a:spAutoFit/>
            </a:bodyPr>
            <a:lstStyle/>
            <a:p>
              <a:r>
                <a:rPr lang="en-US" sz="1200" dirty="0"/>
                <a:t>45</a:t>
              </a:r>
            </a:p>
          </p:txBody>
        </p:sp>
      </p:grpSp>
      <p:cxnSp>
        <p:nvCxnSpPr>
          <p:cNvPr id="157" name="Straight Connector 156">
            <a:extLst>
              <a:ext uri="{FF2B5EF4-FFF2-40B4-BE49-F238E27FC236}">
                <a16:creationId xmlns:a16="http://schemas.microsoft.com/office/drawing/2014/main" id="{232F2118-871F-A6EB-B56A-903D60BA59FE}"/>
              </a:ext>
            </a:extLst>
          </p:cNvPr>
          <p:cNvCxnSpPr/>
          <p:nvPr/>
        </p:nvCxnSpPr>
        <p:spPr>
          <a:xfrm flipV="1">
            <a:off x="1988024" y="5607246"/>
            <a:ext cx="0" cy="51946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BF3A5010-32E8-E14F-7D36-18ED77F47D22}"/>
              </a:ext>
            </a:extLst>
          </p:cNvPr>
          <p:cNvCxnSpPr>
            <a:cxnSpLocks/>
          </p:cNvCxnSpPr>
          <p:nvPr/>
        </p:nvCxnSpPr>
        <p:spPr>
          <a:xfrm flipH="1">
            <a:off x="1728408" y="5613249"/>
            <a:ext cx="262152"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B81BF652-77C6-23C9-1A07-B97329D9EE77}"/>
              </a:ext>
            </a:extLst>
          </p:cNvPr>
          <p:cNvCxnSpPr/>
          <p:nvPr/>
        </p:nvCxnSpPr>
        <p:spPr>
          <a:xfrm>
            <a:off x="1728408" y="5607246"/>
            <a:ext cx="0" cy="29206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63" name="TextBox 162">
            <a:extLst>
              <a:ext uri="{FF2B5EF4-FFF2-40B4-BE49-F238E27FC236}">
                <a16:creationId xmlns:a16="http://schemas.microsoft.com/office/drawing/2014/main" id="{C24409BB-6F57-DC1F-4B60-B1DF48EE773C}"/>
              </a:ext>
            </a:extLst>
          </p:cNvPr>
          <p:cNvSpPr txBox="1"/>
          <p:nvPr/>
        </p:nvSpPr>
        <p:spPr>
          <a:xfrm>
            <a:off x="1643526" y="5352411"/>
            <a:ext cx="438113" cy="253916"/>
          </a:xfrm>
          <a:prstGeom prst="rect">
            <a:avLst/>
          </a:prstGeom>
          <a:noFill/>
        </p:spPr>
        <p:txBody>
          <a:bodyPr wrap="square" rtlCol="0">
            <a:spAutoFit/>
          </a:bodyPr>
          <a:lstStyle/>
          <a:p>
            <a:r>
              <a:rPr lang="en-US" sz="1050" dirty="0"/>
              <a:t>456</a:t>
            </a:r>
          </a:p>
        </p:txBody>
      </p:sp>
      <p:grpSp>
        <p:nvGrpSpPr>
          <p:cNvPr id="164" name="Group 163">
            <a:extLst>
              <a:ext uri="{FF2B5EF4-FFF2-40B4-BE49-F238E27FC236}">
                <a16:creationId xmlns:a16="http://schemas.microsoft.com/office/drawing/2014/main" id="{F54EA7EA-4580-C2F3-C0A6-E6FD2E4D6167}"/>
              </a:ext>
            </a:extLst>
          </p:cNvPr>
          <p:cNvGrpSpPr/>
          <p:nvPr/>
        </p:nvGrpSpPr>
        <p:grpSpPr>
          <a:xfrm>
            <a:off x="3246084" y="4516455"/>
            <a:ext cx="2094794" cy="1948058"/>
            <a:chOff x="8811602" y="4496405"/>
            <a:chExt cx="2094794" cy="1948058"/>
          </a:xfrm>
        </p:grpSpPr>
        <p:grpSp>
          <p:nvGrpSpPr>
            <p:cNvPr id="165" name="Group 164">
              <a:extLst>
                <a:ext uri="{FF2B5EF4-FFF2-40B4-BE49-F238E27FC236}">
                  <a16:creationId xmlns:a16="http://schemas.microsoft.com/office/drawing/2014/main" id="{096FEF6C-492E-3F9D-F05E-5B42F81BF375}"/>
                </a:ext>
              </a:extLst>
            </p:cNvPr>
            <p:cNvGrpSpPr/>
            <p:nvPr/>
          </p:nvGrpSpPr>
          <p:grpSpPr>
            <a:xfrm>
              <a:off x="9191896" y="4496405"/>
              <a:ext cx="1714500" cy="1638300"/>
              <a:chOff x="6537373" y="4498539"/>
              <a:chExt cx="1714500" cy="1638300"/>
            </a:xfrm>
          </p:grpSpPr>
          <p:cxnSp>
            <p:nvCxnSpPr>
              <p:cNvPr id="185" name="Straight Arrow Connector 184">
                <a:extLst>
                  <a:ext uri="{FF2B5EF4-FFF2-40B4-BE49-F238E27FC236}">
                    <a16:creationId xmlns:a16="http://schemas.microsoft.com/office/drawing/2014/main" id="{2805E6EC-EA33-A11E-8814-75207156D616}"/>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E1D65D82-B6A5-52E7-1421-38B35C24E076}"/>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66" name="TextBox 165">
              <a:extLst>
                <a:ext uri="{FF2B5EF4-FFF2-40B4-BE49-F238E27FC236}">
                  <a16:creationId xmlns:a16="http://schemas.microsoft.com/office/drawing/2014/main" id="{676C5086-D9A5-45CA-3B1E-DBA83D5D1DE0}"/>
                </a:ext>
              </a:extLst>
            </p:cNvPr>
            <p:cNvSpPr txBox="1"/>
            <p:nvPr/>
          </p:nvSpPr>
          <p:spPr>
            <a:xfrm rot="16200000">
              <a:off x="8508097" y="5034736"/>
              <a:ext cx="884009" cy="276999"/>
            </a:xfrm>
            <a:prstGeom prst="rect">
              <a:avLst/>
            </a:prstGeom>
            <a:noFill/>
            <a:ln>
              <a:noFill/>
            </a:ln>
          </p:spPr>
          <p:txBody>
            <a:bodyPr wrap="square" rtlCol="0">
              <a:spAutoFit/>
            </a:bodyPr>
            <a:lstStyle/>
            <a:p>
              <a:r>
                <a:rPr lang="en-US" sz="1200" dirty="0"/>
                <a:t>Distance</a:t>
              </a:r>
            </a:p>
          </p:txBody>
        </p:sp>
        <p:cxnSp>
          <p:nvCxnSpPr>
            <p:cNvPr id="167" name="Straight Connector 166">
              <a:extLst>
                <a:ext uri="{FF2B5EF4-FFF2-40B4-BE49-F238E27FC236}">
                  <a16:creationId xmlns:a16="http://schemas.microsoft.com/office/drawing/2014/main" id="{CA2DEC52-B203-5F2B-8197-3D6D3FE5D61C}"/>
                </a:ext>
              </a:extLst>
            </p:cNvPr>
            <p:cNvCxnSpPr/>
            <p:nvPr/>
          </p:nvCxnSpPr>
          <p:spPr>
            <a:xfrm flipV="1">
              <a:off x="9304094" y="613486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ACB489D4-A7A9-AE36-22F7-64B0668E62EA}"/>
                </a:ext>
              </a:extLst>
            </p:cNvPr>
            <p:cNvCxnSpPr>
              <a:cxnSpLocks/>
            </p:cNvCxnSpPr>
            <p:nvPr/>
          </p:nvCxnSpPr>
          <p:spPr>
            <a:xfrm flipV="1">
              <a:off x="9494196" y="614065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9AD20858-18EE-C3FD-B479-5E047927ADB5}"/>
                </a:ext>
              </a:extLst>
            </p:cNvPr>
            <p:cNvCxnSpPr/>
            <p:nvPr/>
          </p:nvCxnSpPr>
          <p:spPr>
            <a:xfrm flipV="1">
              <a:off x="9663563" y="613840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101E18FF-4E0F-4FA6-06D5-33D30C7C317D}"/>
                </a:ext>
              </a:extLst>
            </p:cNvPr>
            <p:cNvCxnSpPr/>
            <p:nvPr/>
          </p:nvCxnSpPr>
          <p:spPr>
            <a:xfrm flipV="1">
              <a:off x="9844903" y="614033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7767AD40-09F9-E957-92E1-CD47BBB7BBB0}"/>
                </a:ext>
              </a:extLst>
            </p:cNvPr>
            <p:cNvCxnSpPr/>
            <p:nvPr/>
          </p:nvCxnSpPr>
          <p:spPr>
            <a:xfrm flipV="1">
              <a:off x="10035881" y="6140340"/>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1CC6FF1-3300-197F-A65C-DA930C946AF1}"/>
                </a:ext>
              </a:extLst>
            </p:cNvPr>
            <p:cNvCxnSpPr/>
            <p:nvPr/>
          </p:nvCxnSpPr>
          <p:spPr>
            <a:xfrm flipV="1">
              <a:off x="10199853" y="6136478"/>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F201652F-AE3E-CAC8-50F7-941C17C05778}"/>
                </a:ext>
              </a:extLst>
            </p:cNvPr>
            <p:cNvCxnSpPr/>
            <p:nvPr/>
          </p:nvCxnSpPr>
          <p:spPr>
            <a:xfrm flipV="1">
              <a:off x="10381190" y="6138409"/>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D3420E8B-5131-9F35-F7B2-AC79343385E3}"/>
                </a:ext>
              </a:extLst>
            </p:cNvPr>
            <p:cNvCxnSpPr/>
            <p:nvPr/>
          </p:nvCxnSpPr>
          <p:spPr>
            <a:xfrm flipV="1">
              <a:off x="10572174" y="613841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CC3FB16A-43B2-3BE3-0A05-C423B2C1F94B}"/>
                </a:ext>
              </a:extLst>
            </p:cNvPr>
            <p:cNvCxnSpPr/>
            <p:nvPr/>
          </p:nvCxnSpPr>
          <p:spPr>
            <a:xfrm flipV="1">
              <a:off x="10757365" y="6138409"/>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176" name="TextBox 175">
              <a:extLst>
                <a:ext uri="{FF2B5EF4-FFF2-40B4-BE49-F238E27FC236}">
                  <a16:creationId xmlns:a16="http://schemas.microsoft.com/office/drawing/2014/main" id="{0A2BA0EA-F1E8-B9FE-CF5C-A3B8835697B1}"/>
                </a:ext>
              </a:extLst>
            </p:cNvPr>
            <p:cNvSpPr txBox="1"/>
            <p:nvPr/>
          </p:nvSpPr>
          <p:spPr>
            <a:xfrm>
              <a:off x="9757352" y="6167464"/>
              <a:ext cx="781011" cy="276999"/>
            </a:xfrm>
            <a:prstGeom prst="rect">
              <a:avLst/>
            </a:prstGeom>
            <a:noFill/>
            <a:ln>
              <a:noFill/>
            </a:ln>
          </p:spPr>
          <p:txBody>
            <a:bodyPr wrap="square" rtlCol="0">
              <a:spAutoFit/>
            </a:bodyPr>
            <a:lstStyle/>
            <a:p>
              <a:r>
                <a:rPr lang="en-US" sz="1200" dirty="0"/>
                <a:t>Clusters</a:t>
              </a:r>
            </a:p>
          </p:txBody>
        </p:sp>
        <p:cxnSp>
          <p:nvCxnSpPr>
            <p:cNvPr id="177" name="Straight Connector 176">
              <a:extLst>
                <a:ext uri="{FF2B5EF4-FFF2-40B4-BE49-F238E27FC236}">
                  <a16:creationId xmlns:a16="http://schemas.microsoft.com/office/drawing/2014/main" id="{620E2AE5-3D70-ACD9-4D80-5A1D18573896}"/>
                </a:ext>
              </a:extLst>
            </p:cNvPr>
            <p:cNvCxnSpPr>
              <a:cxnSpLocks/>
            </p:cNvCxnSpPr>
            <p:nvPr/>
          </p:nvCxnSpPr>
          <p:spPr>
            <a:xfrm flipV="1">
              <a:off x="9495072" y="5910053"/>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D988604B-C618-8C26-5293-223206418C62}"/>
                </a:ext>
              </a:extLst>
            </p:cNvPr>
            <p:cNvCxnSpPr>
              <a:cxnSpLocks/>
            </p:cNvCxnSpPr>
            <p:nvPr/>
          </p:nvCxnSpPr>
          <p:spPr>
            <a:xfrm flipV="1">
              <a:off x="9664833" y="5913227"/>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B16CFC74-6C7F-A931-0BA8-382E0569F4C0}"/>
                </a:ext>
              </a:extLst>
            </p:cNvPr>
            <p:cNvCxnSpPr>
              <a:cxnSpLocks/>
            </p:cNvCxnSpPr>
            <p:nvPr/>
          </p:nvCxnSpPr>
          <p:spPr>
            <a:xfrm>
              <a:off x="9494196" y="5908678"/>
              <a:ext cx="169367" cy="1375"/>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80" name="TextBox 179">
              <a:extLst>
                <a:ext uri="{FF2B5EF4-FFF2-40B4-BE49-F238E27FC236}">
                  <a16:creationId xmlns:a16="http://schemas.microsoft.com/office/drawing/2014/main" id="{05BBFB4A-3CB3-7FAF-EEFA-72F85359D0C8}"/>
                </a:ext>
              </a:extLst>
            </p:cNvPr>
            <p:cNvSpPr txBox="1"/>
            <p:nvPr/>
          </p:nvSpPr>
          <p:spPr>
            <a:xfrm>
              <a:off x="9389169" y="5635258"/>
              <a:ext cx="354584" cy="276999"/>
            </a:xfrm>
            <a:prstGeom prst="rect">
              <a:avLst/>
            </a:prstGeom>
            <a:noFill/>
          </p:spPr>
          <p:txBody>
            <a:bodyPr wrap="none" rtlCol="0">
              <a:spAutoFit/>
            </a:bodyPr>
            <a:lstStyle/>
            <a:p>
              <a:r>
                <a:rPr lang="en-US" sz="1200" dirty="0"/>
                <a:t>23</a:t>
              </a:r>
            </a:p>
          </p:txBody>
        </p:sp>
        <p:cxnSp>
          <p:nvCxnSpPr>
            <p:cNvPr id="181" name="Straight Connector 180">
              <a:extLst>
                <a:ext uri="{FF2B5EF4-FFF2-40B4-BE49-F238E27FC236}">
                  <a16:creationId xmlns:a16="http://schemas.microsoft.com/office/drawing/2014/main" id="{E3C5D558-4AC7-750D-B47E-2F701FABE332}"/>
                </a:ext>
              </a:extLst>
            </p:cNvPr>
            <p:cNvCxnSpPr>
              <a:cxnSpLocks/>
            </p:cNvCxnSpPr>
            <p:nvPr/>
          </p:nvCxnSpPr>
          <p:spPr>
            <a:xfrm flipV="1">
              <a:off x="9845469" y="5908678"/>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881AECAA-705C-5716-4B3C-72809C7D442C}"/>
                </a:ext>
              </a:extLst>
            </p:cNvPr>
            <p:cNvCxnSpPr>
              <a:cxnSpLocks/>
            </p:cNvCxnSpPr>
            <p:nvPr/>
          </p:nvCxnSpPr>
          <p:spPr>
            <a:xfrm flipV="1">
              <a:off x="10034082" y="5911852"/>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D1DDF5D4-FEAF-796C-40F5-E5332FCE2107}"/>
                </a:ext>
              </a:extLst>
            </p:cNvPr>
            <p:cNvCxnSpPr>
              <a:cxnSpLocks/>
            </p:cNvCxnSpPr>
            <p:nvPr/>
          </p:nvCxnSpPr>
          <p:spPr>
            <a:xfrm>
              <a:off x="9844593" y="5907303"/>
              <a:ext cx="191288" cy="13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84" name="TextBox 183">
              <a:extLst>
                <a:ext uri="{FF2B5EF4-FFF2-40B4-BE49-F238E27FC236}">
                  <a16:creationId xmlns:a16="http://schemas.microsoft.com/office/drawing/2014/main" id="{AC5E26C0-D3A6-E5E0-A9E3-5D350F08983B}"/>
                </a:ext>
              </a:extLst>
            </p:cNvPr>
            <p:cNvSpPr txBox="1"/>
            <p:nvPr/>
          </p:nvSpPr>
          <p:spPr>
            <a:xfrm>
              <a:off x="9764275" y="5626734"/>
              <a:ext cx="354584" cy="276999"/>
            </a:xfrm>
            <a:prstGeom prst="rect">
              <a:avLst/>
            </a:prstGeom>
            <a:noFill/>
          </p:spPr>
          <p:txBody>
            <a:bodyPr wrap="none" rtlCol="0">
              <a:spAutoFit/>
            </a:bodyPr>
            <a:lstStyle/>
            <a:p>
              <a:r>
                <a:rPr lang="en-US" sz="1200" dirty="0"/>
                <a:t>45</a:t>
              </a:r>
            </a:p>
          </p:txBody>
        </p:sp>
      </p:grpSp>
      <p:cxnSp>
        <p:nvCxnSpPr>
          <p:cNvPr id="187" name="Straight Connector 186">
            <a:extLst>
              <a:ext uri="{FF2B5EF4-FFF2-40B4-BE49-F238E27FC236}">
                <a16:creationId xmlns:a16="http://schemas.microsoft.com/office/drawing/2014/main" id="{B52CB863-1E63-081F-52C2-940C5C82CB81}"/>
              </a:ext>
            </a:extLst>
          </p:cNvPr>
          <p:cNvCxnSpPr/>
          <p:nvPr/>
        </p:nvCxnSpPr>
        <p:spPr>
          <a:xfrm flipV="1">
            <a:off x="4634335" y="5635290"/>
            <a:ext cx="0" cy="51946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C9F43A0E-0C5B-9BC6-5CD7-23A701D0ADB8}"/>
              </a:ext>
            </a:extLst>
          </p:cNvPr>
          <p:cNvCxnSpPr>
            <a:cxnSpLocks/>
          </p:cNvCxnSpPr>
          <p:nvPr/>
        </p:nvCxnSpPr>
        <p:spPr>
          <a:xfrm flipH="1">
            <a:off x="4374719" y="5641293"/>
            <a:ext cx="262152"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02088E27-3DE9-1058-AD7B-3DBE23DED992}"/>
              </a:ext>
            </a:extLst>
          </p:cNvPr>
          <p:cNvCxnSpPr/>
          <p:nvPr/>
        </p:nvCxnSpPr>
        <p:spPr>
          <a:xfrm>
            <a:off x="4374719" y="5635290"/>
            <a:ext cx="0" cy="29206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90" name="TextBox 189">
            <a:extLst>
              <a:ext uri="{FF2B5EF4-FFF2-40B4-BE49-F238E27FC236}">
                <a16:creationId xmlns:a16="http://schemas.microsoft.com/office/drawing/2014/main" id="{64562CBB-28AF-9B3C-7C5E-EE88C496B05E}"/>
              </a:ext>
            </a:extLst>
          </p:cNvPr>
          <p:cNvSpPr txBox="1"/>
          <p:nvPr/>
        </p:nvSpPr>
        <p:spPr>
          <a:xfrm>
            <a:off x="4289837" y="5380455"/>
            <a:ext cx="438113" cy="253916"/>
          </a:xfrm>
          <a:prstGeom prst="rect">
            <a:avLst/>
          </a:prstGeom>
          <a:noFill/>
        </p:spPr>
        <p:txBody>
          <a:bodyPr wrap="square" rtlCol="0">
            <a:spAutoFit/>
          </a:bodyPr>
          <a:lstStyle/>
          <a:p>
            <a:r>
              <a:rPr lang="en-US" sz="1050" dirty="0"/>
              <a:t>456</a:t>
            </a:r>
          </a:p>
        </p:txBody>
      </p:sp>
      <p:cxnSp>
        <p:nvCxnSpPr>
          <p:cNvPr id="192" name="Straight Connector 191">
            <a:extLst>
              <a:ext uri="{FF2B5EF4-FFF2-40B4-BE49-F238E27FC236}">
                <a16:creationId xmlns:a16="http://schemas.microsoft.com/office/drawing/2014/main" id="{0528AFDA-AEDD-1A07-5108-395F9653F546}"/>
              </a:ext>
            </a:extLst>
          </p:cNvPr>
          <p:cNvCxnSpPr/>
          <p:nvPr/>
        </p:nvCxnSpPr>
        <p:spPr>
          <a:xfrm flipV="1">
            <a:off x="3738576" y="5606327"/>
            <a:ext cx="0" cy="548428"/>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7A70A67D-9F21-4A0F-E58C-20CE01DEE070}"/>
              </a:ext>
            </a:extLst>
          </p:cNvPr>
          <p:cNvCxnSpPr/>
          <p:nvPr/>
        </p:nvCxnSpPr>
        <p:spPr>
          <a:xfrm>
            <a:off x="3738576" y="5606327"/>
            <a:ext cx="25891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134205D4-66CC-09F7-9575-5F6A0651356A}"/>
              </a:ext>
            </a:extLst>
          </p:cNvPr>
          <p:cNvCxnSpPr>
            <a:cxnSpLocks/>
          </p:cNvCxnSpPr>
          <p:nvPr/>
        </p:nvCxnSpPr>
        <p:spPr>
          <a:xfrm>
            <a:off x="4000943" y="5606327"/>
            <a:ext cx="0" cy="297702"/>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200" name="TextBox 199">
            <a:extLst>
              <a:ext uri="{FF2B5EF4-FFF2-40B4-BE49-F238E27FC236}">
                <a16:creationId xmlns:a16="http://schemas.microsoft.com/office/drawing/2014/main" id="{162F24C1-9E19-2D22-A1C2-573D4271390C}"/>
              </a:ext>
            </a:extLst>
          </p:cNvPr>
          <p:cNvSpPr txBox="1"/>
          <p:nvPr/>
        </p:nvSpPr>
        <p:spPr>
          <a:xfrm>
            <a:off x="3659932" y="5343314"/>
            <a:ext cx="438113" cy="253916"/>
          </a:xfrm>
          <a:prstGeom prst="rect">
            <a:avLst/>
          </a:prstGeom>
          <a:noFill/>
        </p:spPr>
        <p:txBody>
          <a:bodyPr wrap="square" rtlCol="0">
            <a:spAutoFit/>
          </a:bodyPr>
          <a:lstStyle/>
          <a:p>
            <a:r>
              <a:rPr lang="en-US" sz="1050" dirty="0"/>
              <a:t>123</a:t>
            </a:r>
          </a:p>
        </p:txBody>
      </p:sp>
      <p:grpSp>
        <p:nvGrpSpPr>
          <p:cNvPr id="201" name="Group 200">
            <a:extLst>
              <a:ext uri="{FF2B5EF4-FFF2-40B4-BE49-F238E27FC236}">
                <a16:creationId xmlns:a16="http://schemas.microsoft.com/office/drawing/2014/main" id="{782D65C9-CF25-504E-DDAC-42B78686CF03}"/>
              </a:ext>
            </a:extLst>
          </p:cNvPr>
          <p:cNvGrpSpPr/>
          <p:nvPr/>
        </p:nvGrpSpPr>
        <p:grpSpPr>
          <a:xfrm>
            <a:off x="5651268" y="4522547"/>
            <a:ext cx="2094794" cy="1948058"/>
            <a:chOff x="8811602" y="4496405"/>
            <a:chExt cx="2094794" cy="1948058"/>
          </a:xfrm>
        </p:grpSpPr>
        <p:grpSp>
          <p:nvGrpSpPr>
            <p:cNvPr id="202" name="Group 201">
              <a:extLst>
                <a:ext uri="{FF2B5EF4-FFF2-40B4-BE49-F238E27FC236}">
                  <a16:creationId xmlns:a16="http://schemas.microsoft.com/office/drawing/2014/main" id="{F44C6CEA-D275-CDFA-2181-0FEB2965CD6A}"/>
                </a:ext>
              </a:extLst>
            </p:cNvPr>
            <p:cNvGrpSpPr/>
            <p:nvPr/>
          </p:nvGrpSpPr>
          <p:grpSpPr>
            <a:xfrm>
              <a:off x="9191896" y="4496405"/>
              <a:ext cx="1714500" cy="1638300"/>
              <a:chOff x="6537373" y="4498539"/>
              <a:chExt cx="1714500" cy="1638300"/>
            </a:xfrm>
          </p:grpSpPr>
          <p:cxnSp>
            <p:nvCxnSpPr>
              <p:cNvPr id="222" name="Straight Arrow Connector 221">
                <a:extLst>
                  <a:ext uri="{FF2B5EF4-FFF2-40B4-BE49-F238E27FC236}">
                    <a16:creationId xmlns:a16="http://schemas.microsoft.com/office/drawing/2014/main" id="{86BDDF11-A425-A1CE-8769-9F982496FC5E}"/>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3" name="Straight Arrow Connector 222">
                <a:extLst>
                  <a:ext uri="{FF2B5EF4-FFF2-40B4-BE49-F238E27FC236}">
                    <a16:creationId xmlns:a16="http://schemas.microsoft.com/office/drawing/2014/main" id="{938FD445-40CE-C14B-EFAC-6EE25F5E7AC8}"/>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03" name="TextBox 202">
              <a:extLst>
                <a:ext uri="{FF2B5EF4-FFF2-40B4-BE49-F238E27FC236}">
                  <a16:creationId xmlns:a16="http://schemas.microsoft.com/office/drawing/2014/main" id="{83E94F6C-6E1F-8DB7-5093-E9D6D22FCFB1}"/>
                </a:ext>
              </a:extLst>
            </p:cNvPr>
            <p:cNvSpPr txBox="1"/>
            <p:nvPr/>
          </p:nvSpPr>
          <p:spPr>
            <a:xfrm rot="16200000">
              <a:off x="8508097" y="5034736"/>
              <a:ext cx="884009" cy="276999"/>
            </a:xfrm>
            <a:prstGeom prst="rect">
              <a:avLst/>
            </a:prstGeom>
            <a:noFill/>
            <a:ln>
              <a:noFill/>
            </a:ln>
          </p:spPr>
          <p:txBody>
            <a:bodyPr wrap="square" rtlCol="0">
              <a:spAutoFit/>
            </a:bodyPr>
            <a:lstStyle/>
            <a:p>
              <a:r>
                <a:rPr lang="en-US" sz="1200" dirty="0"/>
                <a:t>Distance</a:t>
              </a:r>
            </a:p>
          </p:txBody>
        </p:sp>
        <p:cxnSp>
          <p:nvCxnSpPr>
            <p:cNvPr id="204" name="Straight Connector 203">
              <a:extLst>
                <a:ext uri="{FF2B5EF4-FFF2-40B4-BE49-F238E27FC236}">
                  <a16:creationId xmlns:a16="http://schemas.microsoft.com/office/drawing/2014/main" id="{FDC318E5-01E8-5C18-06F8-716FE55CDA26}"/>
                </a:ext>
              </a:extLst>
            </p:cNvPr>
            <p:cNvCxnSpPr/>
            <p:nvPr/>
          </p:nvCxnSpPr>
          <p:spPr>
            <a:xfrm flipV="1">
              <a:off x="9304094" y="613486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94B5E46C-0613-BEEE-8E65-C516E7C65B16}"/>
                </a:ext>
              </a:extLst>
            </p:cNvPr>
            <p:cNvCxnSpPr>
              <a:cxnSpLocks/>
            </p:cNvCxnSpPr>
            <p:nvPr/>
          </p:nvCxnSpPr>
          <p:spPr>
            <a:xfrm flipV="1">
              <a:off x="9494196" y="614065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61E77965-40C8-DD3D-720E-04440A9DA59A}"/>
                </a:ext>
              </a:extLst>
            </p:cNvPr>
            <p:cNvCxnSpPr/>
            <p:nvPr/>
          </p:nvCxnSpPr>
          <p:spPr>
            <a:xfrm flipV="1">
              <a:off x="9663563" y="613840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1D2AC385-BD77-05E2-DA62-9AE11DC9E35F}"/>
                </a:ext>
              </a:extLst>
            </p:cNvPr>
            <p:cNvCxnSpPr/>
            <p:nvPr/>
          </p:nvCxnSpPr>
          <p:spPr>
            <a:xfrm flipV="1">
              <a:off x="9844903" y="614033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883C3F3E-0BCD-D1D7-279C-0FF51E3A03DF}"/>
                </a:ext>
              </a:extLst>
            </p:cNvPr>
            <p:cNvCxnSpPr/>
            <p:nvPr/>
          </p:nvCxnSpPr>
          <p:spPr>
            <a:xfrm flipV="1">
              <a:off x="10035881" y="6140340"/>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DC08E532-578A-6F44-3C12-9BB7C1D82598}"/>
                </a:ext>
              </a:extLst>
            </p:cNvPr>
            <p:cNvCxnSpPr/>
            <p:nvPr/>
          </p:nvCxnSpPr>
          <p:spPr>
            <a:xfrm flipV="1">
              <a:off x="10199853" y="6136478"/>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B2900C98-C5F5-402F-6E37-E37609297342}"/>
                </a:ext>
              </a:extLst>
            </p:cNvPr>
            <p:cNvCxnSpPr/>
            <p:nvPr/>
          </p:nvCxnSpPr>
          <p:spPr>
            <a:xfrm flipV="1">
              <a:off x="10381190" y="6138409"/>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EEB0354A-3580-80D6-732F-B9778D39BFFD}"/>
                </a:ext>
              </a:extLst>
            </p:cNvPr>
            <p:cNvCxnSpPr/>
            <p:nvPr/>
          </p:nvCxnSpPr>
          <p:spPr>
            <a:xfrm flipV="1">
              <a:off x="10572174" y="613841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D399E56D-C25B-92D8-EFEF-09D5BD788FE4}"/>
                </a:ext>
              </a:extLst>
            </p:cNvPr>
            <p:cNvCxnSpPr/>
            <p:nvPr/>
          </p:nvCxnSpPr>
          <p:spPr>
            <a:xfrm flipV="1">
              <a:off x="10757365" y="6138409"/>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213" name="TextBox 212">
              <a:extLst>
                <a:ext uri="{FF2B5EF4-FFF2-40B4-BE49-F238E27FC236}">
                  <a16:creationId xmlns:a16="http://schemas.microsoft.com/office/drawing/2014/main" id="{5997BAC9-B4FF-50A0-2B79-E2E89C091E1E}"/>
                </a:ext>
              </a:extLst>
            </p:cNvPr>
            <p:cNvSpPr txBox="1"/>
            <p:nvPr/>
          </p:nvSpPr>
          <p:spPr>
            <a:xfrm>
              <a:off x="9757352" y="6167464"/>
              <a:ext cx="781011" cy="276999"/>
            </a:xfrm>
            <a:prstGeom prst="rect">
              <a:avLst/>
            </a:prstGeom>
            <a:noFill/>
            <a:ln>
              <a:noFill/>
            </a:ln>
          </p:spPr>
          <p:txBody>
            <a:bodyPr wrap="square" rtlCol="0">
              <a:spAutoFit/>
            </a:bodyPr>
            <a:lstStyle/>
            <a:p>
              <a:r>
                <a:rPr lang="en-US" sz="1200" dirty="0"/>
                <a:t>Clusters</a:t>
              </a:r>
            </a:p>
          </p:txBody>
        </p:sp>
        <p:cxnSp>
          <p:nvCxnSpPr>
            <p:cNvPr id="214" name="Straight Connector 213">
              <a:extLst>
                <a:ext uri="{FF2B5EF4-FFF2-40B4-BE49-F238E27FC236}">
                  <a16:creationId xmlns:a16="http://schemas.microsoft.com/office/drawing/2014/main" id="{54A693BF-F364-2366-2626-3F20BB8CBC69}"/>
                </a:ext>
              </a:extLst>
            </p:cNvPr>
            <p:cNvCxnSpPr>
              <a:cxnSpLocks/>
            </p:cNvCxnSpPr>
            <p:nvPr/>
          </p:nvCxnSpPr>
          <p:spPr>
            <a:xfrm flipV="1">
              <a:off x="9495072" y="5910053"/>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ABD1F833-BA4F-E015-459D-2B7D8BFA5A51}"/>
                </a:ext>
              </a:extLst>
            </p:cNvPr>
            <p:cNvCxnSpPr>
              <a:cxnSpLocks/>
            </p:cNvCxnSpPr>
            <p:nvPr/>
          </p:nvCxnSpPr>
          <p:spPr>
            <a:xfrm flipV="1">
              <a:off x="9664833" y="5913227"/>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24AE5D78-9E91-D697-AF3E-F05B34F153D5}"/>
                </a:ext>
              </a:extLst>
            </p:cNvPr>
            <p:cNvCxnSpPr>
              <a:cxnSpLocks/>
            </p:cNvCxnSpPr>
            <p:nvPr/>
          </p:nvCxnSpPr>
          <p:spPr>
            <a:xfrm>
              <a:off x="9494196" y="5908678"/>
              <a:ext cx="169367" cy="1375"/>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217" name="TextBox 216">
              <a:extLst>
                <a:ext uri="{FF2B5EF4-FFF2-40B4-BE49-F238E27FC236}">
                  <a16:creationId xmlns:a16="http://schemas.microsoft.com/office/drawing/2014/main" id="{685E230D-483A-1AD1-1AEB-9A535D649C31}"/>
                </a:ext>
              </a:extLst>
            </p:cNvPr>
            <p:cNvSpPr txBox="1"/>
            <p:nvPr/>
          </p:nvSpPr>
          <p:spPr>
            <a:xfrm>
              <a:off x="9389169" y="5635258"/>
              <a:ext cx="354584" cy="276999"/>
            </a:xfrm>
            <a:prstGeom prst="rect">
              <a:avLst/>
            </a:prstGeom>
            <a:noFill/>
          </p:spPr>
          <p:txBody>
            <a:bodyPr wrap="none" rtlCol="0">
              <a:spAutoFit/>
            </a:bodyPr>
            <a:lstStyle/>
            <a:p>
              <a:r>
                <a:rPr lang="en-US" sz="1200" dirty="0"/>
                <a:t>23</a:t>
              </a:r>
            </a:p>
          </p:txBody>
        </p:sp>
        <p:cxnSp>
          <p:nvCxnSpPr>
            <p:cNvPr id="218" name="Straight Connector 217">
              <a:extLst>
                <a:ext uri="{FF2B5EF4-FFF2-40B4-BE49-F238E27FC236}">
                  <a16:creationId xmlns:a16="http://schemas.microsoft.com/office/drawing/2014/main" id="{5B642397-DC4B-F0E5-D7D1-ED013A442FFD}"/>
                </a:ext>
              </a:extLst>
            </p:cNvPr>
            <p:cNvCxnSpPr>
              <a:cxnSpLocks/>
            </p:cNvCxnSpPr>
            <p:nvPr/>
          </p:nvCxnSpPr>
          <p:spPr>
            <a:xfrm flipV="1">
              <a:off x="9845469" y="5908678"/>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574F5437-2993-E245-2984-0DE02FD1E50D}"/>
                </a:ext>
              </a:extLst>
            </p:cNvPr>
            <p:cNvCxnSpPr>
              <a:cxnSpLocks/>
            </p:cNvCxnSpPr>
            <p:nvPr/>
          </p:nvCxnSpPr>
          <p:spPr>
            <a:xfrm flipV="1">
              <a:off x="10034082" y="5911852"/>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EF6C2958-0141-E2A4-2D21-50F67D9FB8C1}"/>
                </a:ext>
              </a:extLst>
            </p:cNvPr>
            <p:cNvCxnSpPr>
              <a:cxnSpLocks/>
            </p:cNvCxnSpPr>
            <p:nvPr/>
          </p:nvCxnSpPr>
          <p:spPr>
            <a:xfrm>
              <a:off x="9844593" y="5907303"/>
              <a:ext cx="191288" cy="13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21" name="TextBox 220">
              <a:extLst>
                <a:ext uri="{FF2B5EF4-FFF2-40B4-BE49-F238E27FC236}">
                  <a16:creationId xmlns:a16="http://schemas.microsoft.com/office/drawing/2014/main" id="{9C44C98D-6818-584D-8365-36B3AA43B88B}"/>
                </a:ext>
              </a:extLst>
            </p:cNvPr>
            <p:cNvSpPr txBox="1"/>
            <p:nvPr/>
          </p:nvSpPr>
          <p:spPr>
            <a:xfrm>
              <a:off x="9764275" y="5626734"/>
              <a:ext cx="354584" cy="276999"/>
            </a:xfrm>
            <a:prstGeom prst="rect">
              <a:avLst/>
            </a:prstGeom>
            <a:noFill/>
          </p:spPr>
          <p:txBody>
            <a:bodyPr wrap="none" rtlCol="0">
              <a:spAutoFit/>
            </a:bodyPr>
            <a:lstStyle/>
            <a:p>
              <a:r>
                <a:rPr lang="en-US" sz="1200" dirty="0"/>
                <a:t>45</a:t>
              </a:r>
            </a:p>
          </p:txBody>
        </p:sp>
      </p:grpSp>
      <p:cxnSp>
        <p:nvCxnSpPr>
          <p:cNvPr id="224" name="Straight Connector 223">
            <a:extLst>
              <a:ext uri="{FF2B5EF4-FFF2-40B4-BE49-F238E27FC236}">
                <a16:creationId xmlns:a16="http://schemas.microsoft.com/office/drawing/2014/main" id="{34E4B37D-638B-B590-6440-0A492C44E36E}"/>
              </a:ext>
            </a:extLst>
          </p:cNvPr>
          <p:cNvCxnSpPr/>
          <p:nvPr/>
        </p:nvCxnSpPr>
        <p:spPr>
          <a:xfrm flipV="1">
            <a:off x="7039519" y="5641382"/>
            <a:ext cx="0" cy="51946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6699A8B3-482A-548A-E186-357D3F3BCC6E}"/>
              </a:ext>
            </a:extLst>
          </p:cNvPr>
          <p:cNvCxnSpPr>
            <a:cxnSpLocks/>
          </p:cNvCxnSpPr>
          <p:nvPr/>
        </p:nvCxnSpPr>
        <p:spPr>
          <a:xfrm flipH="1">
            <a:off x="6779903" y="5647385"/>
            <a:ext cx="262152"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B48A0151-8833-137B-2C79-09A170C0ED2A}"/>
              </a:ext>
            </a:extLst>
          </p:cNvPr>
          <p:cNvCxnSpPr/>
          <p:nvPr/>
        </p:nvCxnSpPr>
        <p:spPr>
          <a:xfrm>
            <a:off x="6779903" y="5641382"/>
            <a:ext cx="0" cy="29206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27" name="TextBox 226">
            <a:extLst>
              <a:ext uri="{FF2B5EF4-FFF2-40B4-BE49-F238E27FC236}">
                <a16:creationId xmlns:a16="http://schemas.microsoft.com/office/drawing/2014/main" id="{BA2EF63F-6881-89FC-EAC8-539394FB95D9}"/>
              </a:ext>
            </a:extLst>
          </p:cNvPr>
          <p:cNvSpPr txBox="1"/>
          <p:nvPr/>
        </p:nvSpPr>
        <p:spPr>
          <a:xfrm>
            <a:off x="6695021" y="5386547"/>
            <a:ext cx="438113" cy="253916"/>
          </a:xfrm>
          <a:prstGeom prst="rect">
            <a:avLst/>
          </a:prstGeom>
          <a:noFill/>
        </p:spPr>
        <p:txBody>
          <a:bodyPr wrap="square" rtlCol="0">
            <a:spAutoFit/>
          </a:bodyPr>
          <a:lstStyle/>
          <a:p>
            <a:r>
              <a:rPr lang="en-US" sz="1050" dirty="0"/>
              <a:t>456</a:t>
            </a:r>
          </a:p>
        </p:txBody>
      </p:sp>
      <p:cxnSp>
        <p:nvCxnSpPr>
          <p:cNvPr id="228" name="Straight Connector 227">
            <a:extLst>
              <a:ext uri="{FF2B5EF4-FFF2-40B4-BE49-F238E27FC236}">
                <a16:creationId xmlns:a16="http://schemas.microsoft.com/office/drawing/2014/main" id="{A2789AB6-DFA9-4A2A-71F2-25267A6C1644}"/>
              </a:ext>
            </a:extLst>
          </p:cNvPr>
          <p:cNvCxnSpPr/>
          <p:nvPr/>
        </p:nvCxnSpPr>
        <p:spPr>
          <a:xfrm flipV="1">
            <a:off x="6143760" y="5612419"/>
            <a:ext cx="0" cy="548428"/>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DC33F531-1BF9-7F95-B49C-F93EB7046ABE}"/>
              </a:ext>
            </a:extLst>
          </p:cNvPr>
          <p:cNvCxnSpPr/>
          <p:nvPr/>
        </p:nvCxnSpPr>
        <p:spPr>
          <a:xfrm>
            <a:off x="6143760" y="5612419"/>
            <a:ext cx="25891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1119D568-A49F-745B-5393-D58E03B89811}"/>
              </a:ext>
            </a:extLst>
          </p:cNvPr>
          <p:cNvCxnSpPr>
            <a:cxnSpLocks/>
          </p:cNvCxnSpPr>
          <p:nvPr/>
        </p:nvCxnSpPr>
        <p:spPr>
          <a:xfrm>
            <a:off x="6406127" y="5612419"/>
            <a:ext cx="0" cy="297702"/>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231" name="TextBox 230">
            <a:extLst>
              <a:ext uri="{FF2B5EF4-FFF2-40B4-BE49-F238E27FC236}">
                <a16:creationId xmlns:a16="http://schemas.microsoft.com/office/drawing/2014/main" id="{4FE94C4D-F556-AEA2-CB0F-85445B669F74}"/>
              </a:ext>
            </a:extLst>
          </p:cNvPr>
          <p:cNvSpPr txBox="1"/>
          <p:nvPr/>
        </p:nvSpPr>
        <p:spPr>
          <a:xfrm>
            <a:off x="6065116" y="5349406"/>
            <a:ext cx="438113" cy="253916"/>
          </a:xfrm>
          <a:prstGeom prst="rect">
            <a:avLst/>
          </a:prstGeom>
          <a:noFill/>
        </p:spPr>
        <p:txBody>
          <a:bodyPr wrap="square" rtlCol="0">
            <a:spAutoFit/>
          </a:bodyPr>
          <a:lstStyle/>
          <a:p>
            <a:r>
              <a:rPr lang="en-US" sz="1050" dirty="0"/>
              <a:t>123</a:t>
            </a:r>
          </a:p>
        </p:txBody>
      </p:sp>
      <p:cxnSp>
        <p:nvCxnSpPr>
          <p:cNvPr id="233" name="Straight Connector 232">
            <a:extLst>
              <a:ext uri="{FF2B5EF4-FFF2-40B4-BE49-F238E27FC236}">
                <a16:creationId xmlns:a16="http://schemas.microsoft.com/office/drawing/2014/main" id="{9DBAFFB3-6AF5-B3F9-118D-89A5C17DE826}"/>
              </a:ext>
            </a:extLst>
          </p:cNvPr>
          <p:cNvCxnSpPr/>
          <p:nvPr/>
        </p:nvCxnSpPr>
        <p:spPr>
          <a:xfrm flipV="1">
            <a:off x="7223579" y="5462184"/>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0E7E5930-BA06-EAB8-45CE-4A7A5D8FD4B5}"/>
              </a:ext>
            </a:extLst>
          </p:cNvPr>
          <p:cNvCxnSpPr/>
          <p:nvPr/>
        </p:nvCxnSpPr>
        <p:spPr>
          <a:xfrm flipV="1">
            <a:off x="7411840" y="5448982"/>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9C4EB192-9F05-2D0C-D6E8-316D8D67EC30}"/>
              </a:ext>
            </a:extLst>
          </p:cNvPr>
          <p:cNvCxnSpPr>
            <a:cxnSpLocks/>
          </p:cNvCxnSpPr>
          <p:nvPr/>
        </p:nvCxnSpPr>
        <p:spPr>
          <a:xfrm flipV="1">
            <a:off x="7204815" y="5444968"/>
            <a:ext cx="216126" cy="4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8" name="TextBox 237">
            <a:extLst>
              <a:ext uri="{FF2B5EF4-FFF2-40B4-BE49-F238E27FC236}">
                <a16:creationId xmlns:a16="http://schemas.microsoft.com/office/drawing/2014/main" id="{7EB1EA8F-27D1-78F2-525D-CE0053D5EBDF}"/>
              </a:ext>
            </a:extLst>
          </p:cNvPr>
          <p:cNvSpPr txBox="1"/>
          <p:nvPr/>
        </p:nvSpPr>
        <p:spPr>
          <a:xfrm>
            <a:off x="7126221" y="5199664"/>
            <a:ext cx="354584" cy="276999"/>
          </a:xfrm>
          <a:prstGeom prst="rect">
            <a:avLst/>
          </a:prstGeom>
          <a:noFill/>
        </p:spPr>
        <p:txBody>
          <a:bodyPr wrap="none" rtlCol="0">
            <a:spAutoFit/>
          </a:bodyPr>
          <a:lstStyle/>
          <a:p>
            <a:r>
              <a:rPr lang="en-US" sz="1200" dirty="0"/>
              <a:t>78</a:t>
            </a:r>
          </a:p>
        </p:txBody>
      </p:sp>
      <p:grpSp>
        <p:nvGrpSpPr>
          <p:cNvPr id="239" name="Group 238">
            <a:extLst>
              <a:ext uri="{FF2B5EF4-FFF2-40B4-BE49-F238E27FC236}">
                <a16:creationId xmlns:a16="http://schemas.microsoft.com/office/drawing/2014/main" id="{C6D2AF72-53A8-F2F7-2D96-41C3CC7B8B23}"/>
              </a:ext>
            </a:extLst>
          </p:cNvPr>
          <p:cNvGrpSpPr/>
          <p:nvPr/>
        </p:nvGrpSpPr>
        <p:grpSpPr>
          <a:xfrm>
            <a:off x="8409520" y="4552886"/>
            <a:ext cx="2094794" cy="1948058"/>
            <a:chOff x="8811602" y="4496405"/>
            <a:chExt cx="2094794" cy="1948058"/>
          </a:xfrm>
        </p:grpSpPr>
        <p:grpSp>
          <p:nvGrpSpPr>
            <p:cNvPr id="240" name="Group 239">
              <a:extLst>
                <a:ext uri="{FF2B5EF4-FFF2-40B4-BE49-F238E27FC236}">
                  <a16:creationId xmlns:a16="http://schemas.microsoft.com/office/drawing/2014/main" id="{131DB914-3D6C-DDFF-6BCF-AEE3CD9545FF}"/>
                </a:ext>
              </a:extLst>
            </p:cNvPr>
            <p:cNvGrpSpPr/>
            <p:nvPr/>
          </p:nvGrpSpPr>
          <p:grpSpPr>
            <a:xfrm>
              <a:off x="9191896" y="4496405"/>
              <a:ext cx="1714500" cy="1638300"/>
              <a:chOff x="6537373" y="4498539"/>
              <a:chExt cx="1714500" cy="1638300"/>
            </a:xfrm>
          </p:grpSpPr>
          <p:cxnSp>
            <p:nvCxnSpPr>
              <p:cNvPr id="260" name="Straight Arrow Connector 259">
                <a:extLst>
                  <a:ext uri="{FF2B5EF4-FFF2-40B4-BE49-F238E27FC236}">
                    <a16:creationId xmlns:a16="http://schemas.microsoft.com/office/drawing/2014/main" id="{47A3849B-65F9-B99A-260B-2A487535BE34}"/>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1" name="Straight Arrow Connector 260">
                <a:extLst>
                  <a:ext uri="{FF2B5EF4-FFF2-40B4-BE49-F238E27FC236}">
                    <a16:creationId xmlns:a16="http://schemas.microsoft.com/office/drawing/2014/main" id="{0FE5DFE7-72B3-A7C5-6389-B10A8402BDCB}"/>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241" name="TextBox 240">
              <a:extLst>
                <a:ext uri="{FF2B5EF4-FFF2-40B4-BE49-F238E27FC236}">
                  <a16:creationId xmlns:a16="http://schemas.microsoft.com/office/drawing/2014/main" id="{3255988A-0AE4-DA36-AA4A-9F8253B220CD}"/>
                </a:ext>
              </a:extLst>
            </p:cNvPr>
            <p:cNvSpPr txBox="1"/>
            <p:nvPr/>
          </p:nvSpPr>
          <p:spPr>
            <a:xfrm rot="16200000">
              <a:off x="8508097" y="5034736"/>
              <a:ext cx="884009" cy="276999"/>
            </a:xfrm>
            <a:prstGeom prst="rect">
              <a:avLst/>
            </a:prstGeom>
            <a:noFill/>
            <a:ln>
              <a:noFill/>
            </a:ln>
          </p:spPr>
          <p:txBody>
            <a:bodyPr wrap="square" rtlCol="0">
              <a:spAutoFit/>
            </a:bodyPr>
            <a:lstStyle/>
            <a:p>
              <a:r>
                <a:rPr lang="en-US" sz="1200" dirty="0"/>
                <a:t>Distance</a:t>
              </a:r>
            </a:p>
          </p:txBody>
        </p:sp>
        <p:cxnSp>
          <p:nvCxnSpPr>
            <p:cNvPr id="242" name="Straight Connector 241">
              <a:extLst>
                <a:ext uri="{FF2B5EF4-FFF2-40B4-BE49-F238E27FC236}">
                  <a16:creationId xmlns:a16="http://schemas.microsoft.com/office/drawing/2014/main" id="{42E13C37-4EAF-72FD-FA16-4A5CE5636161}"/>
                </a:ext>
              </a:extLst>
            </p:cNvPr>
            <p:cNvCxnSpPr/>
            <p:nvPr/>
          </p:nvCxnSpPr>
          <p:spPr>
            <a:xfrm flipV="1">
              <a:off x="9304094" y="613486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84EC0887-A190-023F-1B09-5BFA37ADC7E7}"/>
                </a:ext>
              </a:extLst>
            </p:cNvPr>
            <p:cNvCxnSpPr>
              <a:cxnSpLocks/>
            </p:cNvCxnSpPr>
            <p:nvPr/>
          </p:nvCxnSpPr>
          <p:spPr>
            <a:xfrm flipV="1">
              <a:off x="9494196" y="614065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63372400-7F53-3187-922C-F09EF8D3C2F4}"/>
                </a:ext>
              </a:extLst>
            </p:cNvPr>
            <p:cNvCxnSpPr/>
            <p:nvPr/>
          </p:nvCxnSpPr>
          <p:spPr>
            <a:xfrm flipV="1">
              <a:off x="9663563" y="613840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367C90E8-0899-28B5-CAFD-45C154F7649F}"/>
                </a:ext>
              </a:extLst>
            </p:cNvPr>
            <p:cNvCxnSpPr/>
            <p:nvPr/>
          </p:nvCxnSpPr>
          <p:spPr>
            <a:xfrm flipV="1">
              <a:off x="9844903" y="614033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F3B8318F-5A33-166B-75DD-57B17EDA2F16}"/>
                </a:ext>
              </a:extLst>
            </p:cNvPr>
            <p:cNvCxnSpPr/>
            <p:nvPr/>
          </p:nvCxnSpPr>
          <p:spPr>
            <a:xfrm flipV="1">
              <a:off x="10035881" y="6140340"/>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1713FF0C-5AAB-AB6A-487A-640FFBF60AD1}"/>
                </a:ext>
              </a:extLst>
            </p:cNvPr>
            <p:cNvCxnSpPr/>
            <p:nvPr/>
          </p:nvCxnSpPr>
          <p:spPr>
            <a:xfrm flipV="1">
              <a:off x="10199853" y="6136478"/>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B01FF5E8-29E7-7E3D-8A4F-31DFDB040605}"/>
                </a:ext>
              </a:extLst>
            </p:cNvPr>
            <p:cNvCxnSpPr/>
            <p:nvPr/>
          </p:nvCxnSpPr>
          <p:spPr>
            <a:xfrm flipV="1">
              <a:off x="10381190" y="6138409"/>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64698EE5-58D3-3697-893F-B67D62EABD47}"/>
                </a:ext>
              </a:extLst>
            </p:cNvPr>
            <p:cNvCxnSpPr/>
            <p:nvPr/>
          </p:nvCxnSpPr>
          <p:spPr>
            <a:xfrm flipV="1">
              <a:off x="10572174" y="613841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990842DA-828A-AECE-716E-370B3B467BFC}"/>
                </a:ext>
              </a:extLst>
            </p:cNvPr>
            <p:cNvCxnSpPr/>
            <p:nvPr/>
          </p:nvCxnSpPr>
          <p:spPr>
            <a:xfrm flipV="1">
              <a:off x="10757365" y="6138409"/>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251" name="TextBox 250">
              <a:extLst>
                <a:ext uri="{FF2B5EF4-FFF2-40B4-BE49-F238E27FC236}">
                  <a16:creationId xmlns:a16="http://schemas.microsoft.com/office/drawing/2014/main" id="{98FB9DDA-9F5A-1D5C-F079-658534F9EBC6}"/>
                </a:ext>
              </a:extLst>
            </p:cNvPr>
            <p:cNvSpPr txBox="1"/>
            <p:nvPr/>
          </p:nvSpPr>
          <p:spPr>
            <a:xfrm>
              <a:off x="9757352" y="6167464"/>
              <a:ext cx="781011" cy="276999"/>
            </a:xfrm>
            <a:prstGeom prst="rect">
              <a:avLst/>
            </a:prstGeom>
            <a:noFill/>
            <a:ln>
              <a:noFill/>
            </a:ln>
          </p:spPr>
          <p:txBody>
            <a:bodyPr wrap="square" rtlCol="0">
              <a:spAutoFit/>
            </a:bodyPr>
            <a:lstStyle/>
            <a:p>
              <a:r>
                <a:rPr lang="en-US" sz="1200" dirty="0"/>
                <a:t>Clusters</a:t>
              </a:r>
            </a:p>
          </p:txBody>
        </p:sp>
        <p:cxnSp>
          <p:nvCxnSpPr>
            <p:cNvPr id="252" name="Straight Connector 251">
              <a:extLst>
                <a:ext uri="{FF2B5EF4-FFF2-40B4-BE49-F238E27FC236}">
                  <a16:creationId xmlns:a16="http://schemas.microsoft.com/office/drawing/2014/main" id="{363A1D0E-2732-535D-A9CA-087050EA0F39}"/>
                </a:ext>
              </a:extLst>
            </p:cNvPr>
            <p:cNvCxnSpPr>
              <a:cxnSpLocks/>
            </p:cNvCxnSpPr>
            <p:nvPr/>
          </p:nvCxnSpPr>
          <p:spPr>
            <a:xfrm flipV="1">
              <a:off x="9495072" y="5910053"/>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23718D78-4E26-E20D-C25B-18B60E5601E7}"/>
                </a:ext>
              </a:extLst>
            </p:cNvPr>
            <p:cNvCxnSpPr>
              <a:cxnSpLocks/>
            </p:cNvCxnSpPr>
            <p:nvPr/>
          </p:nvCxnSpPr>
          <p:spPr>
            <a:xfrm flipV="1">
              <a:off x="9664833" y="5913227"/>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6F4D6EA0-8D7A-75DC-156C-7D87D449349F}"/>
                </a:ext>
              </a:extLst>
            </p:cNvPr>
            <p:cNvCxnSpPr>
              <a:cxnSpLocks/>
            </p:cNvCxnSpPr>
            <p:nvPr/>
          </p:nvCxnSpPr>
          <p:spPr>
            <a:xfrm>
              <a:off x="9494196" y="5908678"/>
              <a:ext cx="169367" cy="1375"/>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255" name="TextBox 254">
              <a:extLst>
                <a:ext uri="{FF2B5EF4-FFF2-40B4-BE49-F238E27FC236}">
                  <a16:creationId xmlns:a16="http://schemas.microsoft.com/office/drawing/2014/main" id="{2A7AE80A-4581-F047-C52A-B1A09D845864}"/>
                </a:ext>
              </a:extLst>
            </p:cNvPr>
            <p:cNvSpPr txBox="1"/>
            <p:nvPr/>
          </p:nvSpPr>
          <p:spPr>
            <a:xfrm>
              <a:off x="9389169" y="5635258"/>
              <a:ext cx="354584" cy="276999"/>
            </a:xfrm>
            <a:prstGeom prst="rect">
              <a:avLst/>
            </a:prstGeom>
            <a:noFill/>
          </p:spPr>
          <p:txBody>
            <a:bodyPr wrap="none" rtlCol="0">
              <a:spAutoFit/>
            </a:bodyPr>
            <a:lstStyle/>
            <a:p>
              <a:r>
                <a:rPr lang="en-US" sz="1200" dirty="0"/>
                <a:t>23</a:t>
              </a:r>
            </a:p>
          </p:txBody>
        </p:sp>
        <p:cxnSp>
          <p:nvCxnSpPr>
            <p:cNvPr id="256" name="Straight Connector 255">
              <a:extLst>
                <a:ext uri="{FF2B5EF4-FFF2-40B4-BE49-F238E27FC236}">
                  <a16:creationId xmlns:a16="http://schemas.microsoft.com/office/drawing/2014/main" id="{8A6F2446-1CE8-E071-B33E-44FAB2B2109F}"/>
                </a:ext>
              </a:extLst>
            </p:cNvPr>
            <p:cNvCxnSpPr>
              <a:cxnSpLocks/>
            </p:cNvCxnSpPr>
            <p:nvPr/>
          </p:nvCxnSpPr>
          <p:spPr>
            <a:xfrm flipV="1">
              <a:off x="9845469" y="5908678"/>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B9B806DA-011C-91E0-8BF1-6D4D75972476}"/>
                </a:ext>
              </a:extLst>
            </p:cNvPr>
            <p:cNvCxnSpPr>
              <a:cxnSpLocks/>
            </p:cNvCxnSpPr>
            <p:nvPr/>
          </p:nvCxnSpPr>
          <p:spPr>
            <a:xfrm flipV="1">
              <a:off x="10034082" y="5911852"/>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14C29B3F-9611-777C-CFFB-1876AAA511CB}"/>
                </a:ext>
              </a:extLst>
            </p:cNvPr>
            <p:cNvCxnSpPr>
              <a:cxnSpLocks/>
            </p:cNvCxnSpPr>
            <p:nvPr/>
          </p:nvCxnSpPr>
          <p:spPr>
            <a:xfrm>
              <a:off x="9844593" y="5907303"/>
              <a:ext cx="191288" cy="13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59" name="TextBox 258">
              <a:extLst>
                <a:ext uri="{FF2B5EF4-FFF2-40B4-BE49-F238E27FC236}">
                  <a16:creationId xmlns:a16="http://schemas.microsoft.com/office/drawing/2014/main" id="{81C0923C-5BAD-9680-72A7-0DF72890AAD6}"/>
                </a:ext>
              </a:extLst>
            </p:cNvPr>
            <p:cNvSpPr txBox="1"/>
            <p:nvPr/>
          </p:nvSpPr>
          <p:spPr>
            <a:xfrm>
              <a:off x="9764275" y="5626734"/>
              <a:ext cx="354584" cy="276999"/>
            </a:xfrm>
            <a:prstGeom prst="rect">
              <a:avLst/>
            </a:prstGeom>
            <a:noFill/>
          </p:spPr>
          <p:txBody>
            <a:bodyPr wrap="none" rtlCol="0">
              <a:spAutoFit/>
            </a:bodyPr>
            <a:lstStyle/>
            <a:p>
              <a:r>
                <a:rPr lang="en-US" sz="1200" dirty="0"/>
                <a:t>45</a:t>
              </a:r>
            </a:p>
          </p:txBody>
        </p:sp>
      </p:grpSp>
      <p:cxnSp>
        <p:nvCxnSpPr>
          <p:cNvPr id="262" name="Straight Connector 261">
            <a:extLst>
              <a:ext uri="{FF2B5EF4-FFF2-40B4-BE49-F238E27FC236}">
                <a16:creationId xmlns:a16="http://schemas.microsoft.com/office/drawing/2014/main" id="{0A7AD6C6-001D-4F68-3106-2F5166609853}"/>
              </a:ext>
            </a:extLst>
          </p:cNvPr>
          <p:cNvCxnSpPr/>
          <p:nvPr/>
        </p:nvCxnSpPr>
        <p:spPr>
          <a:xfrm flipV="1">
            <a:off x="9797771" y="5671721"/>
            <a:ext cx="0" cy="51946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81220495-864D-F96A-E5D0-AE159B055992}"/>
              </a:ext>
            </a:extLst>
          </p:cNvPr>
          <p:cNvCxnSpPr>
            <a:cxnSpLocks/>
          </p:cNvCxnSpPr>
          <p:nvPr/>
        </p:nvCxnSpPr>
        <p:spPr>
          <a:xfrm flipH="1">
            <a:off x="9538155" y="5677724"/>
            <a:ext cx="262152"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C931AEB2-E93C-6AF1-9F2F-ECB333A139F5}"/>
              </a:ext>
            </a:extLst>
          </p:cNvPr>
          <p:cNvCxnSpPr/>
          <p:nvPr/>
        </p:nvCxnSpPr>
        <p:spPr>
          <a:xfrm>
            <a:off x="9538155" y="5671721"/>
            <a:ext cx="0" cy="29206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65" name="TextBox 264">
            <a:extLst>
              <a:ext uri="{FF2B5EF4-FFF2-40B4-BE49-F238E27FC236}">
                <a16:creationId xmlns:a16="http://schemas.microsoft.com/office/drawing/2014/main" id="{CA0B1D0D-ACA7-3EFB-900E-08A5FCC36D4C}"/>
              </a:ext>
            </a:extLst>
          </p:cNvPr>
          <p:cNvSpPr txBox="1"/>
          <p:nvPr/>
        </p:nvSpPr>
        <p:spPr>
          <a:xfrm>
            <a:off x="9453273" y="5416886"/>
            <a:ext cx="438113" cy="253916"/>
          </a:xfrm>
          <a:prstGeom prst="rect">
            <a:avLst/>
          </a:prstGeom>
          <a:noFill/>
        </p:spPr>
        <p:txBody>
          <a:bodyPr wrap="square" rtlCol="0">
            <a:spAutoFit/>
          </a:bodyPr>
          <a:lstStyle/>
          <a:p>
            <a:r>
              <a:rPr lang="en-US" sz="1050" dirty="0"/>
              <a:t>456</a:t>
            </a:r>
          </a:p>
        </p:txBody>
      </p:sp>
      <p:cxnSp>
        <p:nvCxnSpPr>
          <p:cNvPr id="266" name="Straight Connector 265">
            <a:extLst>
              <a:ext uri="{FF2B5EF4-FFF2-40B4-BE49-F238E27FC236}">
                <a16:creationId xmlns:a16="http://schemas.microsoft.com/office/drawing/2014/main" id="{5885B1FD-AFCE-1CC5-9CFA-26DD672CFDE4}"/>
              </a:ext>
            </a:extLst>
          </p:cNvPr>
          <p:cNvCxnSpPr/>
          <p:nvPr/>
        </p:nvCxnSpPr>
        <p:spPr>
          <a:xfrm flipV="1">
            <a:off x="8902012" y="5642758"/>
            <a:ext cx="0" cy="548428"/>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037037BD-0321-A073-EBCA-2771386C17EB}"/>
              </a:ext>
            </a:extLst>
          </p:cNvPr>
          <p:cNvCxnSpPr/>
          <p:nvPr/>
        </p:nvCxnSpPr>
        <p:spPr>
          <a:xfrm>
            <a:off x="8902012" y="5642758"/>
            <a:ext cx="25891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77A83254-AF8B-B0EB-8387-F24479CB88FE}"/>
              </a:ext>
            </a:extLst>
          </p:cNvPr>
          <p:cNvCxnSpPr>
            <a:cxnSpLocks/>
          </p:cNvCxnSpPr>
          <p:nvPr/>
        </p:nvCxnSpPr>
        <p:spPr>
          <a:xfrm>
            <a:off x="9164379" y="5642758"/>
            <a:ext cx="0" cy="297702"/>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269" name="TextBox 268">
            <a:extLst>
              <a:ext uri="{FF2B5EF4-FFF2-40B4-BE49-F238E27FC236}">
                <a16:creationId xmlns:a16="http://schemas.microsoft.com/office/drawing/2014/main" id="{8EB9789E-55A8-839B-9AC3-B223B8DEFFE5}"/>
              </a:ext>
            </a:extLst>
          </p:cNvPr>
          <p:cNvSpPr txBox="1"/>
          <p:nvPr/>
        </p:nvSpPr>
        <p:spPr>
          <a:xfrm>
            <a:off x="8823368" y="5379745"/>
            <a:ext cx="438113" cy="253916"/>
          </a:xfrm>
          <a:prstGeom prst="rect">
            <a:avLst/>
          </a:prstGeom>
          <a:noFill/>
        </p:spPr>
        <p:txBody>
          <a:bodyPr wrap="square" rtlCol="0">
            <a:spAutoFit/>
          </a:bodyPr>
          <a:lstStyle/>
          <a:p>
            <a:r>
              <a:rPr lang="en-US" sz="1050" dirty="0"/>
              <a:t>123</a:t>
            </a:r>
          </a:p>
        </p:txBody>
      </p:sp>
      <p:cxnSp>
        <p:nvCxnSpPr>
          <p:cNvPr id="270" name="Straight Connector 269">
            <a:extLst>
              <a:ext uri="{FF2B5EF4-FFF2-40B4-BE49-F238E27FC236}">
                <a16:creationId xmlns:a16="http://schemas.microsoft.com/office/drawing/2014/main" id="{DA247FC7-6094-5512-2270-98ED69EC2C78}"/>
              </a:ext>
            </a:extLst>
          </p:cNvPr>
          <p:cNvCxnSpPr/>
          <p:nvPr/>
        </p:nvCxnSpPr>
        <p:spPr>
          <a:xfrm flipV="1">
            <a:off x="9981831" y="5492523"/>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95EF2339-6089-1093-D2C9-F735618088EF}"/>
              </a:ext>
            </a:extLst>
          </p:cNvPr>
          <p:cNvCxnSpPr/>
          <p:nvPr/>
        </p:nvCxnSpPr>
        <p:spPr>
          <a:xfrm flipV="1">
            <a:off x="10170092" y="5479321"/>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id="{D44C26B9-4DE6-E036-0265-4FBEE199C899}"/>
              </a:ext>
            </a:extLst>
          </p:cNvPr>
          <p:cNvCxnSpPr>
            <a:cxnSpLocks/>
          </p:cNvCxnSpPr>
          <p:nvPr/>
        </p:nvCxnSpPr>
        <p:spPr>
          <a:xfrm flipV="1">
            <a:off x="9963067" y="5475307"/>
            <a:ext cx="216126" cy="4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73" name="TextBox 272">
            <a:extLst>
              <a:ext uri="{FF2B5EF4-FFF2-40B4-BE49-F238E27FC236}">
                <a16:creationId xmlns:a16="http://schemas.microsoft.com/office/drawing/2014/main" id="{69D5A1E6-C2A1-A4AB-1323-6ED64D9D9BBF}"/>
              </a:ext>
            </a:extLst>
          </p:cNvPr>
          <p:cNvSpPr txBox="1"/>
          <p:nvPr/>
        </p:nvSpPr>
        <p:spPr>
          <a:xfrm>
            <a:off x="9879301" y="5241245"/>
            <a:ext cx="354584" cy="276999"/>
          </a:xfrm>
          <a:prstGeom prst="rect">
            <a:avLst/>
          </a:prstGeom>
          <a:noFill/>
        </p:spPr>
        <p:txBody>
          <a:bodyPr wrap="none" rtlCol="0">
            <a:spAutoFit/>
          </a:bodyPr>
          <a:lstStyle/>
          <a:p>
            <a:r>
              <a:rPr lang="en-US" sz="1200" dirty="0"/>
              <a:t>78</a:t>
            </a:r>
          </a:p>
        </p:txBody>
      </p:sp>
      <p:cxnSp>
        <p:nvCxnSpPr>
          <p:cNvPr id="275" name="Straight Connector 274">
            <a:extLst>
              <a:ext uri="{FF2B5EF4-FFF2-40B4-BE49-F238E27FC236}">
                <a16:creationId xmlns:a16="http://schemas.microsoft.com/office/drawing/2014/main" id="{FF8FF8D4-1D6D-A082-7058-285BA6066FAC}"/>
              </a:ext>
            </a:extLst>
          </p:cNvPr>
          <p:cNvCxnSpPr/>
          <p:nvPr/>
        </p:nvCxnSpPr>
        <p:spPr>
          <a:xfrm flipV="1">
            <a:off x="10355283" y="5111587"/>
            <a:ext cx="0" cy="10795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D45ABE0E-9362-DF7E-CBF9-A3033681C575}"/>
              </a:ext>
            </a:extLst>
          </p:cNvPr>
          <p:cNvCxnSpPr>
            <a:cxnSpLocks/>
          </p:cNvCxnSpPr>
          <p:nvPr/>
        </p:nvCxnSpPr>
        <p:spPr>
          <a:xfrm flipH="1">
            <a:off x="10108868" y="5098723"/>
            <a:ext cx="24641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23E6C9C5-D047-F645-3DB2-D15278FCE8EB}"/>
              </a:ext>
            </a:extLst>
          </p:cNvPr>
          <p:cNvCxnSpPr>
            <a:cxnSpLocks/>
          </p:cNvCxnSpPr>
          <p:nvPr/>
        </p:nvCxnSpPr>
        <p:spPr>
          <a:xfrm flipV="1">
            <a:off x="10098411" y="5098723"/>
            <a:ext cx="0" cy="3779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19" name="TextBox 318">
            <a:extLst>
              <a:ext uri="{FF2B5EF4-FFF2-40B4-BE49-F238E27FC236}">
                <a16:creationId xmlns:a16="http://schemas.microsoft.com/office/drawing/2014/main" id="{3E365F12-09C8-4F9B-30E5-F4D34749ACE1}"/>
              </a:ext>
            </a:extLst>
          </p:cNvPr>
          <p:cNvSpPr txBox="1"/>
          <p:nvPr/>
        </p:nvSpPr>
        <p:spPr>
          <a:xfrm>
            <a:off x="10011673" y="4884920"/>
            <a:ext cx="438113" cy="253916"/>
          </a:xfrm>
          <a:prstGeom prst="rect">
            <a:avLst/>
          </a:prstGeom>
          <a:noFill/>
        </p:spPr>
        <p:txBody>
          <a:bodyPr wrap="square" rtlCol="0">
            <a:spAutoFit/>
          </a:bodyPr>
          <a:lstStyle/>
          <a:p>
            <a:r>
              <a:rPr lang="en-US" sz="1050" dirty="0"/>
              <a:t>789</a:t>
            </a:r>
          </a:p>
        </p:txBody>
      </p:sp>
    </p:spTree>
    <p:extLst>
      <p:ext uri="{BB962C8B-B14F-4D97-AF65-F5344CB8AC3E}">
        <p14:creationId xmlns:p14="http://schemas.microsoft.com/office/powerpoint/2010/main" val="38059645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17248-1672-1B9F-C6FC-7F7455184D34}"/>
              </a:ext>
            </a:extLst>
          </p:cNvPr>
          <p:cNvSpPr>
            <a:spLocks noGrp="1"/>
          </p:cNvSpPr>
          <p:nvPr>
            <p:ph type="title"/>
          </p:nvPr>
        </p:nvSpPr>
        <p:spPr>
          <a:xfrm>
            <a:off x="483950" y="728464"/>
            <a:ext cx="4469017" cy="550174"/>
          </a:xfrm>
        </p:spPr>
        <p:txBody>
          <a:bodyPr/>
          <a:lstStyle/>
          <a:p>
            <a:r>
              <a:rPr lang="en-US" dirty="0"/>
              <a:t>HAC Example End</a:t>
            </a:r>
          </a:p>
        </p:txBody>
      </p:sp>
      <p:sp>
        <p:nvSpPr>
          <p:cNvPr id="4" name="Slide Number Placeholder 3">
            <a:extLst>
              <a:ext uri="{FF2B5EF4-FFF2-40B4-BE49-F238E27FC236}">
                <a16:creationId xmlns:a16="http://schemas.microsoft.com/office/drawing/2014/main" id="{9ED02A30-0E0A-C205-BD77-547236796094}"/>
              </a:ext>
            </a:extLst>
          </p:cNvPr>
          <p:cNvSpPr>
            <a:spLocks noGrp="1"/>
          </p:cNvSpPr>
          <p:nvPr>
            <p:ph type="sldNum" sz="quarter" idx="12"/>
          </p:nvPr>
        </p:nvSpPr>
        <p:spPr/>
        <p:txBody>
          <a:bodyPr/>
          <a:lstStyle/>
          <a:p>
            <a:fld id="{3A98EE3D-8CD1-4C3F-BD1C-C98C9596463C}" type="slidenum">
              <a:rPr lang="en-US" smtClean="0"/>
              <a:t>19</a:t>
            </a:fld>
            <a:endParaRPr lang="en-US" dirty="0"/>
          </a:p>
        </p:txBody>
      </p:sp>
      <p:sp>
        <p:nvSpPr>
          <p:cNvPr id="30" name="TextBox 29">
            <a:extLst>
              <a:ext uri="{FF2B5EF4-FFF2-40B4-BE49-F238E27FC236}">
                <a16:creationId xmlns:a16="http://schemas.microsoft.com/office/drawing/2014/main" id="{E74C4AAE-4C9E-BC07-A247-38194C7C3762}"/>
              </a:ext>
            </a:extLst>
          </p:cNvPr>
          <p:cNvSpPr txBox="1"/>
          <p:nvPr/>
        </p:nvSpPr>
        <p:spPr>
          <a:xfrm>
            <a:off x="2408175" y="1430339"/>
            <a:ext cx="1969273" cy="523220"/>
          </a:xfrm>
          <a:prstGeom prst="rect">
            <a:avLst/>
          </a:prstGeom>
          <a:noFill/>
        </p:spPr>
        <p:txBody>
          <a:bodyPr wrap="square" rtlCol="0">
            <a:spAutoFit/>
          </a:bodyPr>
          <a:lstStyle/>
          <a:p>
            <a:r>
              <a:rPr lang="en-US" b="0" i="0" dirty="0">
                <a:solidFill>
                  <a:srgbClr val="242424"/>
                </a:solidFill>
                <a:effectLst/>
                <a:latin typeface="source-serif-pro"/>
              </a:rPr>
              <a:t>Starting from previous page</a:t>
            </a:r>
            <a:endParaRPr lang="en-US" dirty="0"/>
          </a:p>
        </p:txBody>
      </p:sp>
      <p:sp>
        <p:nvSpPr>
          <p:cNvPr id="56" name="TextBox 55">
            <a:extLst>
              <a:ext uri="{FF2B5EF4-FFF2-40B4-BE49-F238E27FC236}">
                <a16:creationId xmlns:a16="http://schemas.microsoft.com/office/drawing/2014/main" id="{6201E2B1-50F3-3E9F-2A8D-B90E5B456966}"/>
              </a:ext>
            </a:extLst>
          </p:cNvPr>
          <p:cNvSpPr txBox="1"/>
          <p:nvPr/>
        </p:nvSpPr>
        <p:spPr>
          <a:xfrm>
            <a:off x="4921816" y="1430339"/>
            <a:ext cx="1969273" cy="523220"/>
          </a:xfrm>
          <a:prstGeom prst="rect">
            <a:avLst/>
          </a:prstGeom>
          <a:noFill/>
        </p:spPr>
        <p:txBody>
          <a:bodyPr wrap="square" rtlCol="0">
            <a:spAutoFit/>
          </a:bodyPr>
          <a:lstStyle/>
          <a:p>
            <a:r>
              <a:rPr lang="en-US" b="0" i="0" dirty="0">
                <a:solidFill>
                  <a:srgbClr val="242424"/>
                </a:solidFill>
                <a:effectLst/>
                <a:latin typeface="source-serif-pro"/>
              </a:rPr>
              <a:t>Using Single Linkage, merge C456 with C789</a:t>
            </a:r>
            <a:endParaRPr lang="en-US" dirty="0"/>
          </a:p>
        </p:txBody>
      </p:sp>
      <p:sp>
        <p:nvSpPr>
          <p:cNvPr id="82" name="TextBox 81">
            <a:extLst>
              <a:ext uri="{FF2B5EF4-FFF2-40B4-BE49-F238E27FC236}">
                <a16:creationId xmlns:a16="http://schemas.microsoft.com/office/drawing/2014/main" id="{284F4A60-CBAD-EC06-6345-F1DE12BD6E2C}"/>
              </a:ext>
            </a:extLst>
          </p:cNvPr>
          <p:cNvSpPr txBox="1"/>
          <p:nvPr/>
        </p:nvSpPr>
        <p:spPr>
          <a:xfrm>
            <a:off x="7435457" y="1430056"/>
            <a:ext cx="3122838" cy="646331"/>
          </a:xfrm>
          <a:prstGeom prst="rect">
            <a:avLst/>
          </a:prstGeom>
          <a:noFill/>
        </p:spPr>
        <p:txBody>
          <a:bodyPr wrap="square" rtlCol="0">
            <a:spAutoFit/>
          </a:bodyPr>
          <a:lstStyle/>
          <a:p>
            <a:r>
              <a:rPr lang="en-US" b="0" i="0" dirty="0">
                <a:solidFill>
                  <a:srgbClr val="242424"/>
                </a:solidFill>
                <a:effectLst/>
                <a:latin typeface="source-serif-pro"/>
              </a:rPr>
              <a:t>Finally, merge C123 with C456789 to form one cluster.</a:t>
            </a:r>
            <a:endParaRPr lang="en-US" dirty="0"/>
          </a:p>
        </p:txBody>
      </p:sp>
      <p:grpSp>
        <p:nvGrpSpPr>
          <p:cNvPr id="3" name="Group 2">
            <a:extLst>
              <a:ext uri="{FF2B5EF4-FFF2-40B4-BE49-F238E27FC236}">
                <a16:creationId xmlns:a16="http://schemas.microsoft.com/office/drawing/2014/main" id="{8EC8C70A-84A9-034D-F286-F094B2931E1F}"/>
              </a:ext>
            </a:extLst>
          </p:cNvPr>
          <p:cNvGrpSpPr/>
          <p:nvPr/>
        </p:nvGrpSpPr>
        <p:grpSpPr>
          <a:xfrm>
            <a:off x="2028353" y="2311733"/>
            <a:ext cx="2273247" cy="2056733"/>
            <a:chOff x="8135825" y="2413819"/>
            <a:chExt cx="2273247" cy="2056733"/>
          </a:xfrm>
        </p:grpSpPr>
        <p:grpSp>
          <p:nvGrpSpPr>
            <p:cNvPr id="83" name="Group 82">
              <a:extLst>
                <a:ext uri="{FF2B5EF4-FFF2-40B4-BE49-F238E27FC236}">
                  <a16:creationId xmlns:a16="http://schemas.microsoft.com/office/drawing/2014/main" id="{A9E294A2-E2F2-0FCF-88B7-A6963902E96F}"/>
                </a:ext>
              </a:extLst>
            </p:cNvPr>
            <p:cNvGrpSpPr/>
            <p:nvPr/>
          </p:nvGrpSpPr>
          <p:grpSpPr>
            <a:xfrm>
              <a:off x="8135825" y="2413819"/>
              <a:ext cx="2273247" cy="2056733"/>
              <a:chOff x="815703" y="2552700"/>
              <a:chExt cx="2273247" cy="2056733"/>
            </a:xfrm>
          </p:grpSpPr>
          <p:cxnSp>
            <p:nvCxnSpPr>
              <p:cNvPr id="84" name="Straight Arrow Connector 83">
                <a:extLst>
                  <a:ext uri="{FF2B5EF4-FFF2-40B4-BE49-F238E27FC236}">
                    <a16:creationId xmlns:a16="http://schemas.microsoft.com/office/drawing/2014/main" id="{C25CF195-2E0A-42A8-8EB3-3A7E93532411}"/>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15A13014-98C6-83FA-0A03-CDE15D26B9C5}"/>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86" name="Oval 85">
                <a:extLst>
                  <a:ext uri="{FF2B5EF4-FFF2-40B4-BE49-F238E27FC236}">
                    <a16:creationId xmlns:a16="http://schemas.microsoft.com/office/drawing/2014/main" id="{F4CA482D-C840-CB5B-1307-FC902C659F34}"/>
                  </a:ext>
                </a:extLst>
              </p:cNvPr>
              <p:cNvSpPr/>
              <p:nvPr/>
            </p:nvSpPr>
            <p:spPr>
              <a:xfrm>
                <a:off x="1447137" y="3673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0E0F55C0-884D-5B87-1241-0B25CBE750D7}"/>
                  </a:ext>
                </a:extLst>
              </p:cNvPr>
              <p:cNvSpPr/>
              <p:nvPr/>
            </p:nvSpPr>
            <p:spPr>
              <a:xfrm>
                <a:off x="1574137" y="3800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AEAFACEA-0904-B1DC-8A53-AE402121A06A}"/>
                  </a:ext>
                </a:extLst>
              </p:cNvPr>
              <p:cNvSpPr/>
              <p:nvPr/>
            </p:nvSpPr>
            <p:spPr>
              <a:xfrm>
                <a:off x="1799644" y="3629771"/>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TextBox 88">
                <a:extLst>
                  <a:ext uri="{FF2B5EF4-FFF2-40B4-BE49-F238E27FC236}">
                    <a16:creationId xmlns:a16="http://schemas.microsoft.com/office/drawing/2014/main" id="{A987BF01-897E-9115-8ECA-12AC6E143544}"/>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90" name="TextBox 89">
                <a:extLst>
                  <a:ext uri="{FF2B5EF4-FFF2-40B4-BE49-F238E27FC236}">
                    <a16:creationId xmlns:a16="http://schemas.microsoft.com/office/drawing/2014/main" id="{032DAC2E-1251-DCE7-8A51-26382475EF13}"/>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91" name="TextBox 90">
                <a:extLst>
                  <a:ext uri="{FF2B5EF4-FFF2-40B4-BE49-F238E27FC236}">
                    <a16:creationId xmlns:a16="http://schemas.microsoft.com/office/drawing/2014/main" id="{8F25D7F8-4DFF-C78D-8236-5FBC1F974986}"/>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92" name="Oval 91">
                <a:extLst>
                  <a:ext uri="{FF2B5EF4-FFF2-40B4-BE49-F238E27FC236}">
                    <a16:creationId xmlns:a16="http://schemas.microsoft.com/office/drawing/2014/main" id="{F4707EDE-7410-64E3-E6A5-BA0E23D4871A}"/>
                  </a:ext>
                </a:extLst>
              </p:cNvPr>
              <p:cNvSpPr/>
              <p:nvPr/>
            </p:nvSpPr>
            <p:spPr>
              <a:xfrm>
                <a:off x="2074455" y="2862304"/>
                <a:ext cx="87465" cy="87464"/>
              </a:xfrm>
              <a:prstGeom prst="ellipse">
                <a:avLst/>
              </a:prstGeom>
              <a:solidFill>
                <a:srgbClr val="C000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6A4DF3F9-9DD1-8530-F669-D0B84D986A47}"/>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B9E14362-7482-8122-BD05-6FD0077F59F8}"/>
                  </a:ext>
                </a:extLst>
              </p:cNvPr>
              <p:cNvSpPr/>
              <p:nvPr/>
            </p:nvSpPr>
            <p:spPr>
              <a:xfrm>
                <a:off x="2426962" y="2818572"/>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Box 94">
                <a:extLst>
                  <a:ext uri="{FF2B5EF4-FFF2-40B4-BE49-F238E27FC236}">
                    <a16:creationId xmlns:a16="http://schemas.microsoft.com/office/drawing/2014/main" id="{2D58EEFC-43C7-0E0B-2185-7C7B75F07F0D}"/>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96" name="Oval 95">
                <a:extLst>
                  <a:ext uri="{FF2B5EF4-FFF2-40B4-BE49-F238E27FC236}">
                    <a16:creationId xmlns:a16="http://schemas.microsoft.com/office/drawing/2014/main" id="{12CF5DD4-B22C-09EA-B38B-638F09437EFE}"/>
                  </a:ext>
                </a:extLst>
              </p:cNvPr>
              <p:cNvSpPr/>
              <p:nvPr/>
            </p:nvSpPr>
            <p:spPr>
              <a:xfrm>
                <a:off x="2498081" y="3481888"/>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920E254C-1B18-2457-66FC-9A1A43390C31}"/>
                  </a:ext>
                </a:extLst>
              </p:cNvPr>
              <p:cNvSpPr/>
              <p:nvPr/>
            </p:nvSpPr>
            <p:spPr>
              <a:xfrm>
                <a:off x="2594430" y="3776704"/>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FBEA6F41-83BF-62B8-6839-3E3814137727}"/>
                  </a:ext>
                </a:extLst>
              </p:cNvPr>
              <p:cNvSpPr/>
              <p:nvPr/>
            </p:nvSpPr>
            <p:spPr>
              <a:xfrm>
                <a:off x="2897035" y="3548480"/>
                <a:ext cx="87465" cy="87464"/>
              </a:xfrm>
              <a:prstGeom prst="ellipse">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38BCF76E-6CF3-9E16-7670-87DC2565E42A}"/>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100" name="TextBox 99">
                <a:extLst>
                  <a:ext uri="{FF2B5EF4-FFF2-40B4-BE49-F238E27FC236}">
                    <a16:creationId xmlns:a16="http://schemas.microsoft.com/office/drawing/2014/main" id="{521B6457-062B-CB88-2802-8D6DEA0B11E3}"/>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101" name="TextBox 100">
                <a:extLst>
                  <a:ext uri="{FF2B5EF4-FFF2-40B4-BE49-F238E27FC236}">
                    <a16:creationId xmlns:a16="http://schemas.microsoft.com/office/drawing/2014/main" id="{4B960E44-0AA4-297B-F6C5-9D46543EFE27}"/>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102" name="TextBox 101">
                <a:extLst>
                  <a:ext uri="{FF2B5EF4-FFF2-40B4-BE49-F238E27FC236}">
                    <a16:creationId xmlns:a16="http://schemas.microsoft.com/office/drawing/2014/main" id="{10BAA99B-4105-C062-531D-DA72D1FE480A}"/>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103" name="TextBox 102">
                <a:extLst>
                  <a:ext uri="{FF2B5EF4-FFF2-40B4-BE49-F238E27FC236}">
                    <a16:creationId xmlns:a16="http://schemas.microsoft.com/office/drawing/2014/main" id="{2DCB96C7-6366-C18D-D335-07E91BE9ADB6}"/>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104" name="TextBox 103">
                <a:extLst>
                  <a:ext uri="{FF2B5EF4-FFF2-40B4-BE49-F238E27FC236}">
                    <a16:creationId xmlns:a16="http://schemas.microsoft.com/office/drawing/2014/main" id="{3D829A8A-4AF9-FE67-6E50-7715CAF2CF17}"/>
                  </a:ext>
                </a:extLst>
              </p:cNvPr>
              <p:cNvSpPr txBox="1"/>
              <p:nvPr/>
            </p:nvSpPr>
            <p:spPr>
              <a:xfrm>
                <a:off x="1843376" y="4301656"/>
                <a:ext cx="583586" cy="307777"/>
              </a:xfrm>
              <a:prstGeom prst="rect">
                <a:avLst/>
              </a:prstGeom>
              <a:noFill/>
              <a:ln>
                <a:noFill/>
              </a:ln>
            </p:spPr>
            <p:txBody>
              <a:bodyPr wrap="square" rtlCol="0">
                <a:spAutoFit/>
              </a:bodyPr>
              <a:lstStyle/>
              <a:p>
                <a:r>
                  <a:rPr lang="en-US" dirty="0"/>
                  <a:t>Age</a:t>
                </a:r>
              </a:p>
            </p:txBody>
          </p:sp>
          <p:sp>
            <p:nvSpPr>
              <p:cNvPr id="105" name="TextBox 104">
                <a:extLst>
                  <a:ext uri="{FF2B5EF4-FFF2-40B4-BE49-F238E27FC236}">
                    <a16:creationId xmlns:a16="http://schemas.microsoft.com/office/drawing/2014/main" id="{FC74B65D-CF87-B53C-D1AC-D89213935F42}"/>
                  </a:ext>
                </a:extLst>
              </p:cNvPr>
              <p:cNvSpPr txBox="1"/>
              <p:nvPr/>
            </p:nvSpPr>
            <p:spPr>
              <a:xfrm rot="16200000">
                <a:off x="569759" y="3171117"/>
                <a:ext cx="861220" cy="369332"/>
              </a:xfrm>
              <a:prstGeom prst="rect">
                <a:avLst/>
              </a:prstGeom>
              <a:noFill/>
              <a:ln>
                <a:noFill/>
              </a:ln>
            </p:spPr>
            <p:txBody>
              <a:bodyPr wrap="square" rtlCol="0">
                <a:spAutoFit/>
              </a:bodyPr>
              <a:lstStyle/>
              <a:p>
                <a:r>
                  <a:rPr lang="en-US" dirty="0"/>
                  <a:t>Spend</a:t>
                </a:r>
              </a:p>
            </p:txBody>
          </p:sp>
        </p:grpSp>
        <p:cxnSp>
          <p:nvCxnSpPr>
            <p:cNvPr id="106" name="Straight Arrow Connector 105">
              <a:extLst>
                <a:ext uri="{FF2B5EF4-FFF2-40B4-BE49-F238E27FC236}">
                  <a16:creationId xmlns:a16="http://schemas.microsoft.com/office/drawing/2014/main" id="{0923E1C0-F1AF-34B3-7F84-A84137BE71EB}"/>
                </a:ext>
              </a:extLst>
            </p:cNvPr>
            <p:cNvCxnSpPr/>
            <p:nvPr/>
          </p:nvCxnSpPr>
          <p:spPr>
            <a:xfrm flipV="1">
              <a:off x="8568084" y="2427522"/>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7" name="Straight Arrow Connector 106">
              <a:extLst>
                <a:ext uri="{FF2B5EF4-FFF2-40B4-BE49-F238E27FC236}">
                  <a16:creationId xmlns:a16="http://schemas.microsoft.com/office/drawing/2014/main" id="{7FA199FD-3C35-7C19-2442-8608A4A19B03}"/>
                </a:ext>
              </a:extLst>
            </p:cNvPr>
            <p:cNvCxnSpPr>
              <a:cxnSpLocks/>
            </p:cNvCxnSpPr>
            <p:nvPr/>
          </p:nvCxnSpPr>
          <p:spPr>
            <a:xfrm>
              <a:off x="8568084" y="4065822"/>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109" name="Group 108">
            <a:extLst>
              <a:ext uri="{FF2B5EF4-FFF2-40B4-BE49-F238E27FC236}">
                <a16:creationId xmlns:a16="http://schemas.microsoft.com/office/drawing/2014/main" id="{8FDEE9E0-94D7-E09F-E09A-720468C730C0}"/>
              </a:ext>
            </a:extLst>
          </p:cNvPr>
          <p:cNvGrpSpPr/>
          <p:nvPr/>
        </p:nvGrpSpPr>
        <p:grpSpPr>
          <a:xfrm>
            <a:off x="4469705" y="2311733"/>
            <a:ext cx="2329546" cy="2056733"/>
            <a:chOff x="8079526" y="2413819"/>
            <a:chExt cx="2329546" cy="2056733"/>
          </a:xfrm>
        </p:grpSpPr>
        <p:grpSp>
          <p:nvGrpSpPr>
            <p:cNvPr id="110" name="Group 109">
              <a:extLst>
                <a:ext uri="{FF2B5EF4-FFF2-40B4-BE49-F238E27FC236}">
                  <a16:creationId xmlns:a16="http://schemas.microsoft.com/office/drawing/2014/main" id="{5B2AA257-2A46-7857-9162-3CD6C1D79547}"/>
                </a:ext>
              </a:extLst>
            </p:cNvPr>
            <p:cNvGrpSpPr/>
            <p:nvPr/>
          </p:nvGrpSpPr>
          <p:grpSpPr>
            <a:xfrm>
              <a:off x="8079526" y="2413819"/>
              <a:ext cx="2329546" cy="2056733"/>
              <a:chOff x="759404" y="2552700"/>
              <a:chExt cx="2329546" cy="2056733"/>
            </a:xfrm>
          </p:grpSpPr>
          <p:cxnSp>
            <p:nvCxnSpPr>
              <p:cNvPr id="113" name="Straight Arrow Connector 112">
                <a:extLst>
                  <a:ext uri="{FF2B5EF4-FFF2-40B4-BE49-F238E27FC236}">
                    <a16:creationId xmlns:a16="http://schemas.microsoft.com/office/drawing/2014/main" id="{1BE362DC-C722-5001-00F9-62B9BE6A6D64}"/>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C56B22EC-28D1-4255-FE52-6F707A41301B}"/>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115" name="Oval 114">
                <a:extLst>
                  <a:ext uri="{FF2B5EF4-FFF2-40B4-BE49-F238E27FC236}">
                    <a16:creationId xmlns:a16="http://schemas.microsoft.com/office/drawing/2014/main" id="{96447397-6C28-04F2-790A-F59C6DF40F52}"/>
                  </a:ext>
                </a:extLst>
              </p:cNvPr>
              <p:cNvSpPr/>
              <p:nvPr/>
            </p:nvSpPr>
            <p:spPr>
              <a:xfrm>
                <a:off x="1447137" y="3673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A683A0C9-ACCD-EBA5-1295-C0B0D45A0CD2}"/>
                  </a:ext>
                </a:extLst>
              </p:cNvPr>
              <p:cNvSpPr/>
              <p:nvPr/>
            </p:nvSpPr>
            <p:spPr>
              <a:xfrm>
                <a:off x="1574137" y="3800503"/>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33402ED4-F8FB-8907-A350-9341232300FD}"/>
                  </a:ext>
                </a:extLst>
              </p:cNvPr>
              <p:cNvSpPr/>
              <p:nvPr/>
            </p:nvSpPr>
            <p:spPr>
              <a:xfrm>
                <a:off x="1799644" y="3629771"/>
                <a:ext cx="87465" cy="87464"/>
              </a:xfrm>
              <a:prstGeom prst="ellipse">
                <a:avLst/>
              </a:prstGeom>
              <a:solidFill>
                <a:srgbClr val="7030A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TextBox 117">
                <a:extLst>
                  <a:ext uri="{FF2B5EF4-FFF2-40B4-BE49-F238E27FC236}">
                    <a16:creationId xmlns:a16="http://schemas.microsoft.com/office/drawing/2014/main" id="{437F4633-21BF-3DC6-6F45-23E4BD17BEBA}"/>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119" name="TextBox 118">
                <a:extLst>
                  <a:ext uri="{FF2B5EF4-FFF2-40B4-BE49-F238E27FC236}">
                    <a16:creationId xmlns:a16="http://schemas.microsoft.com/office/drawing/2014/main" id="{4375DBC0-21A5-576D-7616-93194AFFD9DC}"/>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120" name="TextBox 119">
                <a:extLst>
                  <a:ext uri="{FF2B5EF4-FFF2-40B4-BE49-F238E27FC236}">
                    <a16:creationId xmlns:a16="http://schemas.microsoft.com/office/drawing/2014/main" id="{1E7912B3-FC7C-C003-5C22-7D92836E0FA7}"/>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121" name="Oval 120">
                <a:extLst>
                  <a:ext uri="{FF2B5EF4-FFF2-40B4-BE49-F238E27FC236}">
                    <a16:creationId xmlns:a16="http://schemas.microsoft.com/office/drawing/2014/main" id="{89724F9A-CC46-A520-BFB9-9DDADB1E7939}"/>
                  </a:ext>
                </a:extLst>
              </p:cNvPr>
              <p:cNvSpPr/>
              <p:nvPr/>
            </p:nvSpPr>
            <p:spPr>
              <a:xfrm>
                <a:off x="2074455" y="2862304"/>
                <a:ext cx="87465" cy="87464"/>
              </a:xfrm>
              <a:prstGeom prst="ellipse">
                <a:avLst/>
              </a:prstGeom>
              <a:solidFill>
                <a:srgbClr val="C000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7D8EEB04-BD88-C0A5-C76A-BFD1EFE2C20A}"/>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2A036441-256D-73B0-A902-DC31972A3443}"/>
                  </a:ext>
                </a:extLst>
              </p:cNvPr>
              <p:cNvSpPr/>
              <p:nvPr/>
            </p:nvSpPr>
            <p:spPr>
              <a:xfrm>
                <a:off x="2426962" y="2818572"/>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a:extLst>
                  <a:ext uri="{FF2B5EF4-FFF2-40B4-BE49-F238E27FC236}">
                    <a16:creationId xmlns:a16="http://schemas.microsoft.com/office/drawing/2014/main" id="{4F14AC21-D19C-0012-6DF6-F940762708CB}"/>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125" name="Oval 124">
                <a:extLst>
                  <a:ext uri="{FF2B5EF4-FFF2-40B4-BE49-F238E27FC236}">
                    <a16:creationId xmlns:a16="http://schemas.microsoft.com/office/drawing/2014/main" id="{7C60D947-6026-B1B4-97DF-6217745A55B8}"/>
                  </a:ext>
                </a:extLst>
              </p:cNvPr>
              <p:cNvSpPr/>
              <p:nvPr/>
            </p:nvSpPr>
            <p:spPr>
              <a:xfrm>
                <a:off x="2498081" y="3481888"/>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6D49145D-CAF4-6CF5-E8E2-5C6B1A81D05D}"/>
                  </a:ext>
                </a:extLst>
              </p:cNvPr>
              <p:cNvSpPr/>
              <p:nvPr/>
            </p:nvSpPr>
            <p:spPr>
              <a:xfrm>
                <a:off x="2594430" y="3776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CA1A94D7-B425-B1AB-7139-1594F51C5C12}"/>
                  </a:ext>
                </a:extLst>
              </p:cNvPr>
              <p:cNvSpPr/>
              <p:nvPr/>
            </p:nvSpPr>
            <p:spPr>
              <a:xfrm>
                <a:off x="2897035" y="3548480"/>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a:extLst>
                  <a:ext uri="{FF2B5EF4-FFF2-40B4-BE49-F238E27FC236}">
                    <a16:creationId xmlns:a16="http://schemas.microsoft.com/office/drawing/2014/main" id="{1D5130B9-AA2B-10BB-8A9A-7C339048F450}"/>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129" name="TextBox 128">
                <a:extLst>
                  <a:ext uri="{FF2B5EF4-FFF2-40B4-BE49-F238E27FC236}">
                    <a16:creationId xmlns:a16="http://schemas.microsoft.com/office/drawing/2014/main" id="{EBC79F2F-C53D-0F5B-8A4E-F32B01783B94}"/>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130" name="TextBox 129">
                <a:extLst>
                  <a:ext uri="{FF2B5EF4-FFF2-40B4-BE49-F238E27FC236}">
                    <a16:creationId xmlns:a16="http://schemas.microsoft.com/office/drawing/2014/main" id="{F0284E53-E57D-6391-F0CE-A518AE325A8B}"/>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131" name="TextBox 130">
                <a:extLst>
                  <a:ext uri="{FF2B5EF4-FFF2-40B4-BE49-F238E27FC236}">
                    <a16:creationId xmlns:a16="http://schemas.microsoft.com/office/drawing/2014/main" id="{72296A26-EA8E-7A06-61D9-B0333C5B6B7C}"/>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132" name="TextBox 131">
                <a:extLst>
                  <a:ext uri="{FF2B5EF4-FFF2-40B4-BE49-F238E27FC236}">
                    <a16:creationId xmlns:a16="http://schemas.microsoft.com/office/drawing/2014/main" id="{3723DDC3-58AD-F7C7-A10E-47B256205152}"/>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133" name="TextBox 132">
                <a:extLst>
                  <a:ext uri="{FF2B5EF4-FFF2-40B4-BE49-F238E27FC236}">
                    <a16:creationId xmlns:a16="http://schemas.microsoft.com/office/drawing/2014/main" id="{0F3CB99D-F799-0AB1-9BE9-B435F840B111}"/>
                  </a:ext>
                </a:extLst>
              </p:cNvPr>
              <p:cNvSpPr txBox="1"/>
              <p:nvPr/>
            </p:nvSpPr>
            <p:spPr>
              <a:xfrm>
                <a:off x="1843376" y="4301656"/>
                <a:ext cx="583586" cy="307777"/>
              </a:xfrm>
              <a:prstGeom prst="rect">
                <a:avLst/>
              </a:prstGeom>
              <a:noFill/>
              <a:ln>
                <a:noFill/>
              </a:ln>
            </p:spPr>
            <p:txBody>
              <a:bodyPr wrap="square" rtlCol="0">
                <a:spAutoFit/>
              </a:bodyPr>
              <a:lstStyle/>
              <a:p>
                <a:r>
                  <a:rPr lang="en-US" dirty="0"/>
                  <a:t>Age</a:t>
                </a:r>
              </a:p>
            </p:txBody>
          </p:sp>
          <p:sp>
            <p:nvSpPr>
              <p:cNvPr id="134" name="TextBox 133">
                <a:extLst>
                  <a:ext uri="{FF2B5EF4-FFF2-40B4-BE49-F238E27FC236}">
                    <a16:creationId xmlns:a16="http://schemas.microsoft.com/office/drawing/2014/main" id="{71810E2C-7D46-9521-B628-D39A5169C12D}"/>
                  </a:ext>
                </a:extLst>
              </p:cNvPr>
              <p:cNvSpPr txBox="1"/>
              <p:nvPr/>
            </p:nvSpPr>
            <p:spPr>
              <a:xfrm rot="16200000">
                <a:off x="528208" y="3185866"/>
                <a:ext cx="831723" cy="369332"/>
              </a:xfrm>
              <a:prstGeom prst="rect">
                <a:avLst/>
              </a:prstGeom>
              <a:noFill/>
              <a:ln>
                <a:noFill/>
              </a:ln>
            </p:spPr>
            <p:txBody>
              <a:bodyPr wrap="square" rtlCol="0">
                <a:spAutoFit/>
              </a:bodyPr>
              <a:lstStyle/>
              <a:p>
                <a:r>
                  <a:rPr lang="en-US" dirty="0"/>
                  <a:t>Spend</a:t>
                </a:r>
              </a:p>
            </p:txBody>
          </p:sp>
        </p:grpSp>
        <p:cxnSp>
          <p:nvCxnSpPr>
            <p:cNvPr id="111" name="Straight Arrow Connector 110">
              <a:extLst>
                <a:ext uri="{FF2B5EF4-FFF2-40B4-BE49-F238E27FC236}">
                  <a16:creationId xmlns:a16="http://schemas.microsoft.com/office/drawing/2014/main" id="{6CA98E2E-250E-9F29-63B7-5A25205718DE}"/>
                </a:ext>
              </a:extLst>
            </p:cNvPr>
            <p:cNvCxnSpPr/>
            <p:nvPr/>
          </p:nvCxnSpPr>
          <p:spPr>
            <a:xfrm flipV="1">
              <a:off x="8568084" y="2427522"/>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2" name="Straight Arrow Connector 111">
              <a:extLst>
                <a:ext uri="{FF2B5EF4-FFF2-40B4-BE49-F238E27FC236}">
                  <a16:creationId xmlns:a16="http://schemas.microsoft.com/office/drawing/2014/main" id="{849A5E18-31A6-D46D-F02C-7087A0A6261C}"/>
                </a:ext>
              </a:extLst>
            </p:cNvPr>
            <p:cNvCxnSpPr>
              <a:cxnSpLocks/>
            </p:cNvCxnSpPr>
            <p:nvPr/>
          </p:nvCxnSpPr>
          <p:spPr>
            <a:xfrm>
              <a:off x="8568084" y="4065822"/>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135" name="Group 134">
            <a:extLst>
              <a:ext uri="{FF2B5EF4-FFF2-40B4-BE49-F238E27FC236}">
                <a16:creationId xmlns:a16="http://schemas.microsoft.com/office/drawing/2014/main" id="{3F3AB64F-F9F2-A2A2-B4BD-B01635B9B60F}"/>
              </a:ext>
            </a:extLst>
          </p:cNvPr>
          <p:cNvGrpSpPr/>
          <p:nvPr/>
        </p:nvGrpSpPr>
        <p:grpSpPr>
          <a:xfrm>
            <a:off x="7069190" y="2349894"/>
            <a:ext cx="2283739" cy="2056733"/>
            <a:chOff x="8125333" y="2413819"/>
            <a:chExt cx="2283739" cy="2056733"/>
          </a:xfrm>
        </p:grpSpPr>
        <p:grpSp>
          <p:nvGrpSpPr>
            <p:cNvPr id="136" name="Group 135">
              <a:extLst>
                <a:ext uri="{FF2B5EF4-FFF2-40B4-BE49-F238E27FC236}">
                  <a16:creationId xmlns:a16="http://schemas.microsoft.com/office/drawing/2014/main" id="{5F99CF2E-44C1-DEF4-3653-3CB9E8EE16BB}"/>
                </a:ext>
              </a:extLst>
            </p:cNvPr>
            <p:cNvGrpSpPr/>
            <p:nvPr/>
          </p:nvGrpSpPr>
          <p:grpSpPr>
            <a:xfrm>
              <a:off x="8125333" y="2413819"/>
              <a:ext cx="2283739" cy="2056733"/>
              <a:chOff x="805211" y="2552700"/>
              <a:chExt cx="2283739" cy="2056733"/>
            </a:xfrm>
          </p:grpSpPr>
          <p:cxnSp>
            <p:nvCxnSpPr>
              <p:cNvPr id="139" name="Straight Arrow Connector 138">
                <a:extLst>
                  <a:ext uri="{FF2B5EF4-FFF2-40B4-BE49-F238E27FC236}">
                    <a16:creationId xmlns:a16="http://schemas.microsoft.com/office/drawing/2014/main" id="{D01945B5-3B11-0E48-774C-B25BFC94FAFB}"/>
                  </a:ext>
                </a:extLst>
              </p:cNvPr>
              <p:cNvCxnSpPr/>
              <p:nvPr/>
            </p:nvCxnSpPr>
            <p:spPr>
              <a:xfrm flipV="1">
                <a:off x="1270000" y="2552700"/>
                <a:ext cx="0" cy="163830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50B39726-B0AD-7059-7D4E-C717D5019396}"/>
                  </a:ext>
                </a:extLst>
              </p:cNvPr>
              <p:cNvCxnSpPr>
                <a:cxnSpLocks/>
              </p:cNvCxnSpPr>
              <p:nvPr/>
            </p:nvCxnSpPr>
            <p:spPr>
              <a:xfrm>
                <a:off x="1270000" y="4191000"/>
                <a:ext cx="1714500" cy="0"/>
              </a:xfrm>
              <a:prstGeom prst="straightConnector1">
                <a:avLst/>
              </a:prstGeom>
              <a:ln>
                <a:noFill/>
                <a:tailEnd type="triangle"/>
              </a:ln>
            </p:spPr>
            <p:style>
              <a:lnRef idx="1">
                <a:schemeClr val="accent1"/>
              </a:lnRef>
              <a:fillRef idx="0">
                <a:schemeClr val="accent1"/>
              </a:fillRef>
              <a:effectRef idx="0">
                <a:schemeClr val="accent1"/>
              </a:effectRef>
              <a:fontRef idx="minor">
                <a:schemeClr val="tx1"/>
              </a:fontRef>
            </p:style>
          </p:cxnSp>
          <p:sp>
            <p:nvSpPr>
              <p:cNvPr id="141" name="Oval 140">
                <a:extLst>
                  <a:ext uri="{FF2B5EF4-FFF2-40B4-BE49-F238E27FC236}">
                    <a16:creationId xmlns:a16="http://schemas.microsoft.com/office/drawing/2014/main" id="{2D9DAFA9-B30A-6F2D-BCB4-0E449B76DE9C}"/>
                  </a:ext>
                </a:extLst>
              </p:cNvPr>
              <p:cNvSpPr/>
              <p:nvPr/>
            </p:nvSpPr>
            <p:spPr>
              <a:xfrm>
                <a:off x="1447137" y="3673503"/>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4FB94A5B-E00A-BB9B-597F-1BA8FCCD49F2}"/>
                  </a:ext>
                </a:extLst>
              </p:cNvPr>
              <p:cNvSpPr/>
              <p:nvPr/>
            </p:nvSpPr>
            <p:spPr>
              <a:xfrm>
                <a:off x="1574137" y="3800503"/>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BF4337A9-74E2-1868-6E33-0FC76B0E6CA5}"/>
                  </a:ext>
                </a:extLst>
              </p:cNvPr>
              <p:cNvSpPr/>
              <p:nvPr/>
            </p:nvSpPr>
            <p:spPr>
              <a:xfrm>
                <a:off x="1799644" y="3629771"/>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TextBox 143">
                <a:extLst>
                  <a:ext uri="{FF2B5EF4-FFF2-40B4-BE49-F238E27FC236}">
                    <a16:creationId xmlns:a16="http://schemas.microsoft.com/office/drawing/2014/main" id="{471C26E1-B5DF-8150-2E49-989D65F07BA2}"/>
                  </a:ext>
                </a:extLst>
              </p:cNvPr>
              <p:cNvSpPr txBox="1"/>
              <p:nvPr/>
            </p:nvSpPr>
            <p:spPr>
              <a:xfrm>
                <a:off x="1680161" y="3379801"/>
                <a:ext cx="413896" cy="261610"/>
              </a:xfrm>
              <a:prstGeom prst="rect">
                <a:avLst/>
              </a:prstGeom>
              <a:noFill/>
              <a:ln>
                <a:noFill/>
              </a:ln>
            </p:spPr>
            <p:txBody>
              <a:bodyPr wrap="square" rtlCol="0">
                <a:spAutoFit/>
              </a:bodyPr>
              <a:lstStyle/>
              <a:p>
                <a:r>
                  <a:rPr lang="en-US" sz="1050" dirty="0"/>
                  <a:t>C1</a:t>
                </a:r>
              </a:p>
            </p:txBody>
          </p:sp>
          <p:sp>
            <p:nvSpPr>
              <p:cNvPr id="145" name="TextBox 144">
                <a:extLst>
                  <a:ext uri="{FF2B5EF4-FFF2-40B4-BE49-F238E27FC236}">
                    <a16:creationId xmlns:a16="http://schemas.microsoft.com/office/drawing/2014/main" id="{6C22555A-7552-E12F-6E30-C662B1D239A3}"/>
                  </a:ext>
                </a:extLst>
              </p:cNvPr>
              <p:cNvSpPr txBox="1"/>
              <p:nvPr/>
            </p:nvSpPr>
            <p:spPr>
              <a:xfrm>
                <a:off x="1480054" y="3899197"/>
                <a:ext cx="413896" cy="261610"/>
              </a:xfrm>
              <a:prstGeom prst="rect">
                <a:avLst/>
              </a:prstGeom>
              <a:noFill/>
              <a:ln>
                <a:noFill/>
              </a:ln>
            </p:spPr>
            <p:txBody>
              <a:bodyPr wrap="square" rtlCol="0">
                <a:spAutoFit/>
              </a:bodyPr>
              <a:lstStyle/>
              <a:p>
                <a:r>
                  <a:rPr lang="en-US" sz="1050" dirty="0"/>
                  <a:t>C2</a:t>
                </a:r>
              </a:p>
            </p:txBody>
          </p:sp>
          <p:sp>
            <p:nvSpPr>
              <p:cNvPr id="146" name="TextBox 145">
                <a:extLst>
                  <a:ext uri="{FF2B5EF4-FFF2-40B4-BE49-F238E27FC236}">
                    <a16:creationId xmlns:a16="http://schemas.microsoft.com/office/drawing/2014/main" id="{51DDE073-AC77-7FAB-33B8-CB3BE40DB66E}"/>
                  </a:ext>
                </a:extLst>
              </p:cNvPr>
              <p:cNvSpPr txBox="1"/>
              <p:nvPr/>
            </p:nvSpPr>
            <p:spPr>
              <a:xfrm>
                <a:off x="1266265" y="3429000"/>
                <a:ext cx="413896" cy="261610"/>
              </a:xfrm>
              <a:prstGeom prst="rect">
                <a:avLst/>
              </a:prstGeom>
              <a:noFill/>
              <a:ln>
                <a:noFill/>
              </a:ln>
            </p:spPr>
            <p:txBody>
              <a:bodyPr wrap="square" rtlCol="0">
                <a:spAutoFit/>
              </a:bodyPr>
              <a:lstStyle/>
              <a:p>
                <a:r>
                  <a:rPr lang="en-US" sz="1050" dirty="0"/>
                  <a:t>C3</a:t>
                </a:r>
              </a:p>
            </p:txBody>
          </p:sp>
          <p:sp>
            <p:nvSpPr>
              <p:cNvPr id="147" name="Oval 146">
                <a:extLst>
                  <a:ext uri="{FF2B5EF4-FFF2-40B4-BE49-F238E27FC236}">
                    <a16:creationId xmlns:a16="http://schemas.microsoft.com/office/drawing/2014/main" id="{1C1D813E-ECEE-A4DD-5EED-8B3BE5A372F6}"/>
                  </a:ext>
                </a:extLst>
              </p:cNvPr>
              <p:cNvSpPr/>
              <p:nvPr/>
            </p:nvSpPr>
            <p:spPr>
              <a:xfrm>
                <a:off x="2074455" y="2862304"/>
                <a:ext cx="87465" cy="87464"/>
              </a:xfrm>
              <a:prstGeom prst="ellipse">
                <a:avLst/>
              </a:prstGeom>
              <a:solidFill>
                <a:srgbClr val="C00000"/>
              </a:solid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a:extLst>
                  <a:ext uri="{FF2B5EF4-FFF2-40B4-BE49-F238E27FC236}">
                    <a16:creationId xmlns:a16="http://schemas.microsoft.com/office/drawing/2014/main" id="{908F9628-38C0-8886-4EEC-FA0A5C7BFCCF}"/>
                  </a:ext>
                </a:extLst>
              </p:cNvPr>
              <p:cNvSpPr/>
              <p:nvPr/>
            </p:nvSpPr>
            <p:spPr>
              <a:xfrm>
                <a:off x="2226855" y="3014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a:extLst>
                  <a:ext uri="{FF2B5EF4-FFF2-40B4-BE49-F238E27FC236}">
                    <a16:creationId xmlns:a16="http://schemas.microsoft.com/office/drawing/2014/main" id="{A139D25C-FF2F-FA27-96E3-E30FE7AA53A8}"/>
                  </a:ext>
                </a:extLst>
              </p:cNvPr>
              <p:cNvSpPr/>
              <p:nvPr/>
            </p:nvSpPr>
            <p:spPr>
              <a:xfrm>
                <a:off x="2426962" y="2818572"/>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TextBox 149">
                <a:extLst>
                  <a:ext uri="{FF2B5EF4-FFF2-40B4-BE49-F238E27FC236}">
                    <a16:creationId xmlns:a16="http://schemas.microsoft.com/office/drawing/2014/main" id="{BC4437DE-4071-6A96-447A-C4BABF129DD9}"/>
                  </a:ext>
                </a:extLst>
              </p:cNvPr>
              <p:cNvSpPr txBox="1"/>
              <p:nvPr/>
            </p:nvSpPr>
            <p:spPr>
              <a:xfrm>
                <a:off x="2265945" y="2968208"/>
                <a:ext cx="361099" cy="261610"/>
              </a:xfrm>
              <a:prstGeom prst="rect">
                <a:avLst/>
              </a:prstGeom>
              <a:noFill/>
              <a:ln>
                <a:noFill/>
              </a:ln>
            </p:spPr>
            <p:txBody>
              <a:bodyPr wrap="square" rtlCol="0">
                <a:spAutoFit/>
              </a:bodyPr>
              <a:lstStyle/>
              <a:p>
                <a:r>
                  <a:rPr lang="en-US" sz="1050" dirty="0"/>
                  <a:t>C4</a:t>
                </a:r>
              </a:p>
            </p:txBody>
          </p:sp>
          <p:sp>
            <p:nvSpPr>
              <p:cNvPr id="151" name="Oval 150">
                <a:extLst>
                  <a:ext uri="{FF2B5EF4-FFF2-40B4-BE49-F238E27FC236}">
                    <a16:creationId xmlns:a16="http://schemas.microsoft.com/office/drawing/2014/main" id="{0F3556E4-8049-5DB2-38E5-AD4BED51DA5B}"/>
                  </a:ext>
                </a:extLst>
              </p:cNvPr>
              <p:cNvSpPr/>
              <p:nvPr/>
            </p:nvSpPr>
            <p:spPr>
              <a:xfrm>
                <a:off x="2498081" y="3481888"/>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a:extLst>
                  <a:ext uri="{FF2B5EF4-FFF2-40B4-BE49-F238E27FC236}">
                    <a16:creationId xmlns:a16="http://schemas.microsoft.com/office/drawing/2014/main" id="{E0E2C3B3-AC6D-6D44-82DA-FB48EDB6E8BD}"/>
                  </a:ext>
                </a:extLst>
              </p:cNvPr>
              <p:cNvSpPr/>
              <p:nvPr/>
            </p:nvSpPr>
            <p:spPr>
              <a:xfrm>
                <a:off x="2594430" y="3776704"/>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B7391199-1B28-78A8-6387-A293710A99DE}"/>
                  </a:ext>
                </a:extLst>
              </p:cNvPr>
              <p:cNvSpPr/>
              <p:nvPr/>
            </p:nvSpPr>
            <p:spPr>
              <a:xfrm>
                <a:off x="2897035" y="3548480"/>
                <a:ext cx="87465" cy="87464"/>
              </a:xfrm>
              <a:prstGeom prst="ellipse">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TextBox 153">
                <a:extLst>
                  <a:ext uri="{FF2B5EF4-FFF2-40B4-BE49-F238E27FC236}">
                    <a16:creationId xmlns:a16="http://schemas.microsoft.com/office/drawing/2014/main" id="{671D60D3-AECF-13FB-D295-EA00E6976D52}"/>
                  </a:ext>
                </a:extLst>
              </p:cNvPr>
              <p:cNvSpPr txBox="1"/>
              <p:nvPr/>
            </p:nvSpPr>
            <p:spPr>
              <a:xfrm>
                <a:off x="2675054" y="3330602"/>
                <a:ext cx="413896" cy="261610"/>
              </a:xfrm>
              <a:prstGeom prst="rect">
                <a:avLst/>
              </a:prstGeom>
              <a:noFill/>
              <a:ln>
                <a:noFill/>
              </a:ln>
            </p:spPr>
            <p:txBody>
              <a:bodyPr wrap="square" rtlCol="0">
                <a:spAutoFit/>
              </a:bodyPr>
              <a:lstStyle/>
              <a:p>
                <a:r>
                  <a:rPr lang="en-US" sz="1050" dirty="0"/>
                  <a:t>C9</a:t>
                </a:r>
              </a:p>
            </p:txBody>
          </p:sp>
          <p:sp>
            <p:nvSpPr>
              <p:cNvPr id="155" name="TextBox 154">
                <a:extLst>
                  <a:ext uri="{FF2B5EF4-FFF2-40B4-BE49-F238E27FC236}">
                    <a16:creationId xmlns:a16="http://schemas.microsoft.com/office/drawing/2014/main" id="{6CFC343C-9D0D-7713-C313-19C27041E928}"/>
                  </a:ext>
                </a:extLst>
              </p:cNvPr>
              <p:cNvSpPr txBox="1"/>
              <p:nvPr/>
            </p:nvSpPr>
            <p:spPr>
              <a:xfrm>
                <a:off x="1920302" y="2634343"/>
                <a:ext cx="413896" cy="261610"/>
              </a:xfrm>
              <a:prstGeom prst="rect">
                <a:avLst/>
              </a:prstGeom>
              <a:noFill/>
              <a:ln>
                <a:noFill/>
              </a:ln>
            </p:spPr>
            <p:txBody>
              <a:bodyPr wrap="square" rtlCol="0">
                <a:spAutoFit/>
              </a:bodyPr>
              <a:lstStyle/>
              <a:p>
                <a:r>
                  <a:rPr lang="en-US" sz="1050" dirty="0"/>
                  <a:t>C5</a:t>
                </a:r>
              </a:p>
            </p:txBody>
          </p:sp>
          <p:sp>
            <p:nvSpPr>
              <p:cNvPr id="156" name="TextBox 155">
                <a:extLst>
                  <a:ext uri="{FF2B5EF4-FFF2-40B4-BE49-F238E27FC236}">
                    <a16:creationId xmlns:a16="http://schemas.microsoft.com/office/drawing/2014/main" id="{3A44A8C9-0804-4738-E983-319CDA87BAA6}"/>
                  </a:ext>
                </a:extLst>
              </p:cNvPr>
              <p:cNvSpPr txBox="1"/>
              <p:nvPr/>
            </p:nvSpPr>
            <p:spPr>
              <a:xfrm>
                <a:off x="2281403" y="2590861"/>
                <a:ext cx="413896" cy="261610"/>
              </a:xfrm>
              <a:prstGeom prst="rect">
                <a:avLst/>
              </a:prstGeom>
              <a:noFill/>
              <a:ln>
                <a:noFill/>
              </a:ln>
            </p:spPr>
            <p:txBody>
              <a:bodyPr wrap="square" rtlCol="0">
                <a:spAutoFit/>
              </a:bodyPr>
              <a:lstStyle/>
              <a:p>
                <a:r>
                  <a:rPr lang="en-US" sz="1050" dirty="0"/>
                  <a:t>C6</a:t>
                </a:r>
              </a:p>
            </p:txBody>
          </p:sp>
          <p:sp>
            <p:nvSpPr>
              <p:cNvPr id="157" name="TextBox 156">
                <a:extLst>
                  <a:ext uri="{FF2B5EF4-FFF2-40B4-BE49-F238E27FC236}">
                    <a16:creationId xmlns:a16="http://schemas.microsoft.com/office/drawing/2014/main" id="{F344503E-5207-2608-6972-DAF50ABA9392}"/>
                  </a:ext>
                </a:extLst>
              </p:cNvPr>
              <p:cNvSpPr txBox="1"/>
              <p:nvPr/>
            </p:nvSpPr>
            <p:spPr>
              <a:xfrm>
                <a:off x="2307479" y="3542698"/>
                <a:ext cx="413896" cy="261610"/>
              </a:xfrm>
              <a:prstGeom prst="rect">
                <a:avLst/>
              </a:prstGeom>
              <a:noFill/>
              <a:ln>
                <a:noFill/>
              </a:ln>
            </p:spPr>
            <p:txBody>
              <a:bodyPr wrap="square" rtlCol="0">
                <a:spAutoFit/>
              </a:bodyPr>
              <a:lstStyle/>
              <a:p>
                <a:r>
                  <a:rPr lang="en-US" sz="1050" dirty="0"/>
                  <a:t>C7</a:t>
                </a:r>
              </a:p>
            </p:txBody>
          </p:sp>
          <p:sp>
            <p:nvSpPr>
              <p:cNvPr id="158" name="TextBox 157">
                <a:extLst>
                  <a:ext uri="{FF2B5EF4-FFF2-40B4-BE49-F238E27FC236}">
                    <a16:creationId xmlns:a16="http://schemas.microsoft.com/office/drawing/2014/main" id="{E9FB1DF2-7E79-73A1-A41E-5E5334551101}"/>
                  </a:ext>
                </a:extLst>
              </p:cNvPr>
              <p:cNvSpPr txBox="1"/>
              <p:nvPr/>
            </p:nvSpPr>
            <p:spPr>
              <a:xfrm>
                <a:off x="2638162" y="3754794"/>
                <a:ext cx="413896" cy="261610"/>
              </a:xfrm>
              <a:prstGeom prst="rect">
                <a:avLst/>
              </a:prstGeom>
              <a:noFill/>
              <a:ln>
                <a:noFill/>
              </a:ln>
            </p:spPr>
            <p:txBody>
              <a:bodyPr wrap="square" rtlCol="0">
                <a:spAutoFit/>
              </a:bodyPr>
              <a:lstStyle/>
              <a:p>
                <a:r>
                  <a:rPr lang="en-US" sz="1050" dirty="0"/>
                  <a:t>C8</a:t>
                </a:r>
              </a:p>
            </p:txBody>
          </p:sp>
          <p:sp>
            <p:nvSpPr>
              <p:cNvPr id="159" name="TextBox 158">
                <a:extLst>
                  <a:ext uri="{FF2B5EF4-FFF2-40B4-BE49-F238E27FC236}">
                    <a16:creationId xmlns:a16="http://schemas.microsoft.com/office/drawing/2014/main" id="{D4B18B7C-538B-7092-D94E-AF1B95F21D79}"/>
                  </a:ext>
                </a:extLst>
              </p:cNvPr>
              <p:cNvSpPr txBox="1"/>
              <p:nvPr/>
            </p:nvSpPr>
            <p:spPr>
              <a:xfrm>
                <a:off x="1843376" y="4301656"/>
                <a:ext cx="583586" cy="307777"/>
              </a:xfrm>
              <a:prstGeom prst="rect">
                <a:avLst/>
              </a:prstGeom>
              <a:noFill/>
              <a:ln>
                <a:noFill/>
              </a:ln>
            </p:spPr>
            <p:txBody>
              <a:bodyPr wrap="square" rtlCol="0">
                <a:spAutoFit/>
              </a:bodyPr>
              <a:lstStyle/>
              <a:p>
                <a:r>
                  <a:rPr lang="en-US" dirty="0"/>
                  <a:t>Age</a:t>
                </a:r>
              </a:p>
            </p:txBody>
          </p:sp>
          <p:sp>
            <p:nvSpPr>
              <p:cNvPr id="160" name="TextBox 159">
                <a:extLst>
                  <a:ext uri="{FF2B5EF4-FFF2-40B4-BE49-F238E27FC236}">
                    <a16:creationId xmlns:a16="http://schemas.microsoft.com/office/drawing/2014/main" id="{3174D1F1-C53F-608C-A426-376857E45A14}"/>
                  </a:ext>
                </a:extLst>
              </p:cNvPr>
              <p:cNvSpPr txBox="1"/>
              <p:nvPr/>
            </p:nvSpPr>
            <p:spPr>
              <a:xfrm rot="16200000">
                <a:off x="560778" y="3175691"/>
                <a:ext cx="855135" cy="366269"/>
              </a:xfrm>
              <a:prstGeom prst="rect">
                <a:avLst/>
              </a:prstGeom>
              <a:noFill/>
              <a:ln>
                <a:noFill/>
              </a:ln>
            </p:spPr>
            <p:txBody>
              <a:bodyPr wrap="square" rtlCol="0">
                <a:spAutoFit/>
              </a:bodyPr>
              <a:lstStyle/>
              <a:p>
                <a:r>
                  <a:rPr lang="en-US" dirty="0"/>
                  <a:t>Spend</a:t>
                </a:r>
              </a:p>
            </p:txBody>
          </p:sp>
        </p:grpSp>
        <p:cxnSp>
          <p:nvCxnSpPr>
            <p:cNvPr id="137" name="Straight Arrow Connector 136">
              <a:extLst>
                <a:ext uri="{FF2B5EF4-FFF2-40B4-BE49-F238E27FC236}">
                  <a16:creationId xmlns:a16="http://schemas.microsoft.com/office/drawing/2014/main" id="{3BD084D7-C208-FD96-72C8-D1D2315483E9}"/>
                </a:ext>
              </a:extLst>
            </p:cNvPr>
            <p:cNvCxnSpPr/>
            <p:nvPr/>
          </p:nvCxnSpPr>
          <p:spPr>
            <a:xfrm flipV="1">
              <a:off x="8568084" y="2427522"/>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AB461CD2-80F6-274D-4654-04C68443537D}"/>
                </a:ext>
              </a:extLst>
            </p:cNvPr>
            <p:cNvCxnSpPr>
              <a:cxnSpLocks/>
            </p:cNvCxnSpPr>
            <p:nvPr/>
          </p:nvCxnSpPr>
          <p:spPr>
            <a:xfrm>
              <a:off x="8568084" y="4065822"/>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161" name="Group 160">
            <a:extLst>
              <a:ext uri="{FF2B5EF4-FFF2-40B4-BE49-F238E27FC236}">
                <a16:creationId xmlns:a16="http://schemas.microsoft.com/office/drawing/2014/main" id="{779136D1-A12E-30D4-26E1-E8AAAE159351}"/>
              </a:ext>
            </a:extLst>
          </p:cNvPr>
          <p:cNvGrpSpPr/>
          <p:nvPr/>
        </p:nvGrpSpPr>
        <p:grpSpPr>
          <a:xfrm>
            <a:off x="2085555" y="4591274"/>
            <a:ext cx="2094794" cy="1948058"/>
            <a:chOff x="8811602" y="4496405"/>
            <a:chExt cx="2094794" cy="1948058"/>
          </a:xfrm>
        </p:grpSpPr>
        <p:grpSp>
          <p:nvGrpSpPr>
            <p:cNvPr id="162" name="Group 161">
              <a:extLst>
                <a:ext uri="{FF2B5EF4-FFF2-40B4-BE49-F238E27FC236}">
                  <a16:creationId xmlns:a16="http://schemas.microsoft.com/office/drawing/2014/main" id="{EED46CAE-60CE-BB01-5ECD-1F02E19F3D77}"/>
                </a:ext>
              </a:extLst>
            </p:cNvPr>
            <p:cNvGrpSpPr/>
            <p:nvPr/>
          </p:nvGrpSpPr>
          <p:grpSpPr>
            <a:xfrm>
              <a:off x="9191896" y="4496405"/>
              <a:ext cx="1714500" cy="1638300"/>
              <a:chOff x="6537373" y="4498539"/>
              <a:chExt cx="1714500" cy="1638300"/>
            </a:xfrm>
          </p:grpSpPr>
          <p:cxnSp>
            <p:nvCxnSpPr>
              <p:cNvPr id="182" name="Straight Arrow Connector 181">
                <a:extLst>
                  <a:ext uri="{FF2B5EF4-FFF2-40B4-BE49-F238E27FC236}">
                    <a16:creationId xmlns:a16="http://schemas.microsoft.com/office/drawing/2014/main" id="{BB7AD5D4-61E7-1103-F0BF-243F1C86EF8E}"/>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3" name="Straight Arrow Connector 182">
                <a:extLst>
                  <a:ext uri="{FF2B5EF4-FFF2-40B4-BE49-F238E27FC236}">
                    <a16:creationId xmlns:a16="http://schemas.microsoft.com/office/drawing/2014/main" id="{0B72680F-0B22-EB2D-561A-1EF48DC10E02}"/>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63" name="TextBox 162">
              <a:extLst>
                <a:ext uri="{FF2B5EF4-FFF2-40B4-BE49-F238E27FC236}">
                  <a16:creationId xmlns:a16="http://schemas.microsoft.com/office/drawing/2014/main" id="{C1FE8A97-7B63-0214-FC80-BB46CA491476}"/>
                </a:ext>
              </a:extLst>
            </p:cNvPr>
            <p:cNvSpPr txBox="1"/>
            <p:nvPr/>
          </p:nvSpPr>
          <p:spPr>
            <a:xfrm rot="16200000">
              <a:off x="8508097" y="5034736"/>
              <a:ext cx="884009" cy="276999"/>
            </a:xfrm>
            <a:prstGeom prst="rect">
              <a:avLst/>
            </a:prstGeom>
            <a:noFill/>
            <a:ln>
              <a:noFill/>
            </a:ln>
          </p:spPr>
          <p:txBody>
            <a:bodyPr wrap="square" rtlCol="0">
              <a:spAutoFit/>
            </a:bodyPr>
            <a:lstStyle/>
            <a:p>
              <a:r>
                <a:rPr lang="en-US" sz="1200" dirty="0"/>
                <a:t>Distance</a:t>
              </a:r>
            </a:p>
          </p:txBody>
        </p:sp>
        <p:cxnSp>
          <p:nvCxnSpPr>
            <p:cNvPr id="164" name="Straight Connector 163">
              <a:extLst>
                <a:ext uri="{FF2B5EF4-FFF2-40B4-BE49-F238E27FC236}">
                  <a16:creationId xmlns:a16="http://schemas.microsoft.com/office/drawing/2014/main" id="{8462C039-230F-0416-490F-02AC18F8ABCB}"/>
                </a:ext>
              </a:extLst>
            </p:cNvPr>
            <p:cNvCxnSpPr/>
            <p:nvPr/>
          </p:nvCxnSpPr>
          <p:spPr>
            <a:xfrm flipV="1">
              <a:off x="9304094" y="613486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051BA8C1-499D-E446-6707-7CD734234B51}"/>
                </a:ext>
              </a:extLst>
            </p:cNvPr>
            <p:cNvCxnSpPr>
              <a:cxnSpLocks/>
            </p:cNvCxnSpPr>
            <p:nvPr/>
          </p:nvCxnSpPr>
          <p:spPr>
            <a:xfrm flipV="1">
              <a:off x="9494196" y="614065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32184946-8647-1EDE-9B6E-F196E1AB3B0C}"/>
                </a:ext>
              </a:extLst>
            </p:cNvPr>
            <p:cNvCxnSpPr/>
            <p:nvPr/>
          </p:nvCxnSpPr>
          <p:spPr>
            <a:xfrm flipV="1">
              <a:off x="9663563" y="613840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0190CCF7-CD7B-C6FD-D210-916F10C9059D}"/>
                </a:ext>
              </a:extLst>
            </p:cNvPr>
            <p:cNvCxnSpPr/>
            <p:nvPr/>
          </p:nvCxnSpPr>
          <p:spPr>
            <a:xfrm flipV="1">
              <a:off x="9844903" y="614033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8DBCF1A-820D-2CAA-A43E-38C5DB5659CA}"/>
                </a:ext>
              </a:extLst>
            </p:cNvPr>
            <p:cNvCxnSpPr/>
            <p:nvPr/>
          </p:nvCxnSpPr>
          <p:spPr>
            <a:xfrm flipV="1">
              <a:off x="10035881" y="6140340"/>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F304925F-09F3-0E66-6019-8E56DB87F8C9}"/>
                </a:ext>
              </a:extLst>
            </p:cNvPr>
            <p:cNvCxnSpPr/>
            <p:nvPr/>
          </p:nvCxnSpPr>
          <p:spPr>
            <a:xfrm flipV="1">
              <a:off x="10199853" y="6136478"/>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F861D923-FA54-F46D-6B74-C4B78A290C3F}"/>
                </a:ext>
              </a:extLst>
            </p:cNvPr>
            <p:cNvCxnSpPr/>
            <p:nvPr/>
          </p:nvCxnSpPr>
          <p:spPr>
            <a:xfrm flipV="1">
              <a:off x="10381190" y="6138409"/>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49DCABDC-913F-5A39-4AD0-B5A2081847B4}"/>
                </a:ext>
              </a:extLst>
            </p:cNvPr>
            <p:cNvCxnSpPr/>
            <p:nvPr/>
          </p:nvCxnSpPr>
          <p:spPr>
            <a:xfrm flipV="1">
              <a:off x="10572174" y="613841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A95F9D2B-DA0D-BD0D-E862-1B719208963E}"/>
                </a:ext>
              </a:extLst>
            </p:cNvPr>
            <p:cNvCxnSpPr/>
            <p:nvPr/>
          </p:nvCxnSpPr>
          <p:spPr>
            <a:xfrm flipV="1">
              <a:off x="10757365" y="6138409"/>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173" name="TextBox 172">
              <a:extLst>
                <a:ext uri="{FF2B5EF4-FFF2-40B4-BE49-F238E27FC236}">
                  <a16:creationId xmlns:a16="http://schemas.microsoft.com/office/drawing/2014/main" id="{1B576D5D-3769-A7B0-91EE-CD063BC282D4}"/>
                </a:ext>
              </a:extLst>
            </p:cNvPr>
            <p:cNvSpPr txBox="1"/>
            <p:nvPr/>
          </p:nvSpPr>
          <p:spPr>
            <a:xfrm>
              <a:off x="9757352" y="6167464"/>
              <a:ext cx="781011" cy="276999"/>
            </a:xfrm>
            <a:prstGeom prst="rect">
              <a:avLst/>
            </a:prstGeom>
            <a:noFill/>
            <a:ln>
              <a:noFill/>
            </a:ln>
          </p:spPr>
          <p:txBody>
            <a:bodyPr wrap="square" rtlCol="0">
              <a:spAutoFit/>
            </a:bodyPr>
            <a:lstStyle/>
            <a:p>
              <a:r>
                <a:rPr lang="en-US" sz="1200" dirty="0"/>
                <a:t>Clusters</a:t>
              </a:r>
            </a:p>
          </p:txBody>
        </p:sp>
        <p:cxnSp>
          <p:nvCxnSpPr>
            <p:cNvPr id="174" name="Straight Connector 173">
              <a:extLst>
                <a:ext uri="{FF2B5EF4-FFF2-40B4-BE49-F238E27FC236}">
                  <a16:creationId xmlns:a16="http://schemas.microsoft.com/office/drawing/2014/main" id="{CA6292EF-4BD5-0FC8-7271-822A65DCA03B}"/>
                </a:ext>
              </a:extLst>
            </p:cNvPr>
            <p:cNvCxnSpPr>
              <a:cxnSpLocks/>
            </p:cNvCxnSpPr>
            <p:nvPr/>
          </p:nvCxnSpPr>
          <p:spPr>
            <a:xfrm flipV="1">
              <a:off x="9495072" y="5910053"/>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E110C7F6-E196-1C5E-592E-2B5E0EA744DC}"/>
                </a:ext>
              </a:extLst>
            </p:cNvPr>
            <p:cNvCxnSpPr>
              <a:cxnSpLocks/>
            </p:cNvCxnSpPr>
            <p:nvPr/>
          </p:nvCxnSpPr>
          <p:spPr>
            <a:xfrm flipV="1">
              <a:off x="9664833" y="5913227"/>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227A84E5-1CCE-8FFC-B31B-C9FA486B911D}"/>
                </a:ext>
              </a:extLst>
            </p:cNvPr>
            <p:cNvCxnSpPr>
              <a:cxnSpLocks/>
            </p:cNvCxnSpPr>
            <p:nvPr/>
          </p:nvCxnSpPr>
          <p:spPr>
            <a:xfrm>
              <a:off x="9494196" y="5908678"/>
              <a:ext cx="169367" cy="1375"/>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77" name="TextBox 176">
              <a:extLst>
                <a:ext uri="{FF2B5EF4-FFF2-40B4-BE49-F238E27FC236}">
                  <a16:creationId xmlns:a16="http://schemas.microsoft.com/office/drawing/2014/main" id="{A5DDF7D7-D897-371E-5FF3-169EFCA9A23A}"/>
                </a:ext>
              </a:extLst>
            </p:cNvPr>
            <p:cNvSpPr txBox="1"/>
            <p:nvPr/>
          </p:nvSpPr>
          <p:spPr>
            <a:xfrm>
              <a:off x="9389169" y="5635258"/>
              <a:ext cx="354584" cy="276999"/>
            </a:xfrm>
            <a:prstGeom prst="rect">
              <a:avLst/>
            </a:prstGeom>
            <a:noFill/>
          </p:spPr>
          <p:txBody>
            <a:bodyPr wrap="none" rtlCol="0">
              <a:spAutoFit/>
            </a:bodyPr>
            <a:lstStyle/>
            <a:p>
              <a:r>
                <a:rPr lang="en-US" sz="1200" dirty="0"/>
                <a:t>23</a:t>
              </a:r>
            </a:p>
          </p:txBody>
        </p:sp>
        <p:cxnSp>
          <p:nvCxnSpPr>
            <p:cNvPr id="178" name="Straight Connector 177">
              <a:extLst>
                <a:ext uri="{FF2B5EF4-FFF2-40B4-BE49-F238E27FC236}">
                  <a16:creationId xmlns:a16="http://schemas.microsoft.com/office/drawing/2014/main" id="{43EF5231-02A1-81B7-242C-F40C65D92F37}"/>
                </a:ext>
              </a:extLst>
            </p:cNvPr>
            <p:cNvCxnSpPr>
              <a:cxnSpLocks/>
            </p:cNvCxnSpPr>
            <p:nvPr/>
          </p:nvCxnSpPr>
          <p:spPr>
            <a:xfrm flipV="1">
              <a:off x="9845469" y="5908678"/>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7EF44245-63E8-96A7-8507-4BA213A401A4}"/>
                </a:ext>
              </a:extLst>
            </p:cNvPr>
            <p:cNvCxnSpPr>
              <a:cxnSpLocks/>
            </p:cNvCxnSpPr>
            <p:nvPr/>
          </p:nvCxnSpPr>
          <p:spPr>
            <a:xfrm flipV="1">
              <a:off x="10034082" y="5911852"/>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11725A5E-C926-CE1B-9972-3E6C633AD79F}"/>
                </a:ext>
              </a:extLst>
            </p:cNvPr>
            <p:cNvCxnSpPr>
              <a:cxnSpLocks/>
            </p:cNvCxnSpPr>
            <p:nvPr/>
          </p:nvCxnSpPr>
          <p:spPr>
            <a:xfrm>
              <a:off x="9844593" y="5907303"/>
              <a:ext cx="191288" cy="13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81" name="TextBox 180">
              <a:extLst>
                <a:ext uri="{FF2B5EF4-FFF2-40B4-BE49-F238E27FC236}">
                  <a16:creationId xmlns:a16="http://schemas.microsoft.com/office/drawing/2014/main" id="{5CAA19AF-544C-CD63-7351-177282577748}"/>
                </a:ext>
              </a:extLst>
            </p:cNvPr>
            <p:cNvSpPr txBox="1"/>
            <p:nvPr/>
          </p:nvSpPr>
          <p:spPr>
            <a:xfrm>
              <a:off x="9764275" y="5626734"/>
              <a:ext cx="354584" cy="276999"/>
            </a:xfrm>
            <a:prstGeom prst="rect">
              <a:avLst/>
            </a:prstGeom>
            <a:noFill/>
          </p:spPr>
          <p:txBody>
            <a:bodyPr wrap="none" rtlCol="0">
              <a:spAutoFit/>
            </a:bodyPr>
            <a:lstStyle/>
            <a:p>
              <a:r>
                <a:rPr lang="en-US" sz="1200" dirty="0"/>
                <a:t>45</a:t>
              </a:r>
            </a:p>
          </p:txBody>
        </p:sp>
      </p:grpSp>
      <p:cxnSp>
        <p:nvCxnSpPr>
          <p:cNvPr id="184" name="Straight Connector 183">
            <a:extLst>
              <a:ext uri="{FF2B5EF4-FFF2-40B4-BE49-F238E27FC236}">
                <a16:creationId xmlns:a16="http://schemas.microsoft.com/office/drawing/2014/main" id="{1A5F1D73-A02D-F9F8-8745-C2019639D077}"/>
              </a:ext>
            </a:extLst>
          </p:cNvPr>
          <p:cNvCxnSpPr/>
          <p:nvPr/>
        </p:nvCxnSpPr>
        <p:spPr>
          <a:xfrm flipV="1">
            <a:off x="3473806" y="5710109"/>
            <a:ext cx="0" cy="51946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6929683B-0662-D25A-213B-7F1380455995}"/>
              </a:ext>
            </a:extLst>
          </p:cNvPr>
          <p:cNvCxnSpPr>
            <a:cxnSpLocks/>
          </p:cNvCxnSpPr>
          <p:nvPr/>
        </p:nvCxnSpPr>
        <p:spPr>
          <a:xfrm flipH="1">
            <a:off x="3214190" y="5716112"/>
            <a:ext cx="262152"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24B29676-8908-E6A5-B79C-AE46C8DAB89B}"/>
              </a:ext>
            </a:extLst>
          </p:cNvPr>
          <p:cNvCxnSpPr/>
          <p:nvPr/>
        </p:nvCxnSpPr>
        <p:spPr>
          <a:xfrm>
            <a:off x="3214190" y="5710109"/>
            <a:ext cx="0" cy="29206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187" name="TextBox 186">
            <a:extLst>
              <a:ext uri="{FF2B5EF4-FFF2-40B4-BE49-F238E27FC236}">
                <a16:creationId xmlns:a16="http://schemas.microsoft.com/office/drawing/2014/main" id="{AEAE194D-D8DF-2766-103A-B547560B5E00}"/>
              </a:ext>
            </a:extLst>
          </p:cNvPr>
          <p:cNvSpPr txBox="1"/>
          <p:nvPr/>
        </p:nvSpPr>
        <p:spPr>
          <a:xfrm>
            <a:off x="3129308" y="5455274"/>
            <a:ext cx="438113" cy="253916"/>
          </a:xfrm>
          <a:prstGeom prst="rect">
            <a:avLst/>
          </a:prstGeom>
          <a:noFill/>
        </p:spPr>
        <p:txBody>
          <a:bodyPr wrap="square" rtlCol="0">
            <a:spAutoFit/>
          </a:bodyPr>
          <a:lstStyle/>
          <a:p>
            <a:r>
              <a:rPr lang="en-US" sz="1050" dirty="0"/>
              <a:t>456</a:t>
            </a:r>
          </a:p>
        </p:txBody>
      </p:sp>
      <p:cxnSp>
        <p:nvCxnSpPr>
          <p:cNvPr id="188" name="Straight Connector 187">
            <a:extLst>
              <a:ext uri="{FF2B5EF4-FFF2-40B4-BE49-F238E27FC236}">
                <a16:creationId xmlns:a16="http://schemas.microsoft.com/office/drawing/2014/main" id="{10B7ADB9-87B8-1E58-933B-4F71739AA15A}"/>
              </a:ext>
            </a:extLst>
          </p:cNvPr>
          <p:cNvCxnSpPr/>
          <p:nvPr/>
        </p:nvCxnSpPr>
        <p:spPr>
          <a:xfrm flipV="1">
            <a:off x="2578047" y="5681146"/>
            <a:ext cx="0" cy="548428"/>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834019FE-4F3C-FF77-84B8-B86F02052494}"/>
              </a:ext>
            </a:extLst>
          </p:cNvPr>
          <p:cNvCxnSpPr/>
          <p:nvPr/>
        </p:nvCxnSpPr>
        <p:spPr>
          <a:xfrm>
            <a:off x="2578047" y="5681146"/>
            <a:ext cx="25891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9DBB482C-EE3F-ACBD-A195-7B5B69AB5B40}"/>
              </a:ext>
            </a:extLst>
          </p:cNvPr>
          <p:cNvCxnSpPr>
            <a:cxnSpLocks/>
          </p:cNvCxnSpPr>
          <p:nvPr/>
        </p:nvCxnSpPr>
        <p:spPr>
          <a:xfrm>
            <a:off x="2840414" y="5681146"/>
            <a:ext cx="0" cy="297702"/>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91" name="TextBox 190">
            <a:extLst>
              <a:ext uri="{FF2B5EF4-FFF2-40B4-BE49-F238E27FC236}">
                <a16:creationId xmlns:a16="http://schemas.microsoft.com/office/drawing/2014/main" id="{D2BD28EF-B9D1-2410-BA5C-EC59A77F55B4}"/>
              </a:ext>
            </a:extLst>
          </p:cNvPr>
          <p:cNvSpPr txBox="1"/>
          <p:nvPr/>
        </p:nvSpPr>
        <p:spPr>
          <a:xfrm>
            <a:off x="2499403" y="5418133"/>
            <a:ext cx="438113" cy="253916"/>
          </a:xfrm>
          <a:prstGeom prst="rect">
            <a:avLst/>
          </a:prstGeom>
          <a:noFill/>
        </p:spPr>
        <p:txBody>
          <a:bodyPr wrap="square" rtlCol="0">
            <a:spAutoFit/>
          </a:bodyPr>
          <a:lstStyle/>
          <a:p>
            <a:r>
              <a:rPr lang="en-US" sz="1050" dirty="0"/>
              <a:t>123</a:t>
            </a:r>
          </a:p>
        </p:txBody>
      </p:sp>
      <p:cxnSp>
        <p:nvCxnSpPr>
          <p:cNvPr id="192" name="Straight Connector 191">
            <a:extLst>
              <a:ext uri="{FF2B5EF4-FFF2-40B4-BE49-F238E27FC236}">
                <a16:creationId xmlns:a16="http://schemas.microsoft.com/office/drawing/2014/main" id="{5707D9C8-FECB-5C6D-1E71-7CA661FC706D}"/>
              </a:ext>
            </a:extLst>
          </p:cNvPr>
          <p:cNvCxnSpPr/>
          <p:nvPr/>
        </p:nvCxnSpPr>
        <p:spPr>
          <a:xfrm flipV="1">
            <a:off x="3657866" y="5530911"/>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FB5B7C8D-D169-4D9A-826D-50DCAA484964}"/>
              </a:ext>
            </a:extLst>
          </p:cNvPr>
          <p:cNvCxnSpPr/>
          <p:nvPr/>
        </p:nvCxnSpPr>
        <p:spPr>
          <a:xfrm flipV="1">
            <a:off x="3846127" y="5517709"/>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F9D77513-02A5-1879-20D9-A68A6209A458}"/>
              </a:ext>
            </a:extLst>
          </p:cNvPr>
          <p:cNvCxnSpPr>
            <a:cxnSpLocks/>
          </p:cNvCxnSpPr>
          <p:nvPr/>
        </p:nvCxnSpPr>
        <p:spPr>
          <a:xfrm flipV="1">
            <a:off x="3639102" y="5513695"/>
            <a:ext cx="216126" cy="4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5" name="TextBox 194">
            <a:extLst>
              <a:ext uri="{FF2B5EF4-FFF2-40B4-BE49-F238E27FC236}">
                <a16:creationId xmlns:a16="http://schemas.microsoft.com/office/drawing/2014/main" id="{23AEDD16-6F16-01C3-1D31-86C090CB73DE}"/>
              </a:ext>
            </a:extLst>
          </p:cNvPr>
          <p:cNvSpPr txBox="1"/>
          <p:nvPr/>
        </p:nvSpPr>
        <p:spPr>
          <a:xfrm>
            <a:off x="3555336" y="5279633"/>
            <a:ext cx="354584" cy="276999"/>
          </a:xfrm>
          <a:prstGeom prst="rect">
            <a:avLst/>
          </a:prstGeom>
          <a:noFill/>
        </p:spPr>
        <p:txBody>
          <a:bodyPr wrap="none" rtlCol="0">
            <a:spAutoFit/>
          </a:bodyPr>
          <a:lstStyle/>
          <a:p>
            <a:r>
              <a:rPr lang="en-US" sz="1200" dirty="0"/>
              <a:t>78</a:t>
            </a:r>
          </a:p>
        </p:txBody>
      </p:sp>
      <p:cxnSp>
        <p:nvCxnSpPr>
          <p:cNvPr id="196" name="Straight Connector 195">
            <a:extLst>
              <a:ext uri="{FF2B5EF4-FFF2-40B4-BE49-F238E27FC236}">
                <a16:creationId xmlns:a16="http://schemas.microsoft.com/office/drawing/2014/main" id="{0B451E9A-4133-4E0B-F799-7609E4519024}"/>
              </a:ext>
            </a:extLst>
          </p:cNvPr>
          <p:cNvCxnSpPr>
            <a:cxnSpLocks/>
          </p:cNvCxnSpPr>
          <p:nvPr/>
        </p:nvCxnSpPr>
        <p:spPr>
          <a:xfrm flipV="1">
            <a:off x="4031318" y="5149975"/>
            <a:ext cx="0" cy="10795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55FEA2A0-CE99-6941-13DB-DC330EB32537}"/>
              </a:ext>
            </a:extLst>
          </p:cNvPr>
          <p:cNvCxnSpPr>
            <a:cxnSpLocks/>
          </p:cNvCxnSpPr>
          <p:nvPr/>
        </p:nvCxnSpPr>
        <p:spPr>
          <a:xfrm flipH="1">
            <a:off x="3784903" y="5137111"/>
            <a:ext cx="24641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475D0D97-4DEF-B764-F19C-BD74FDDA23FB}"/>
              </a:ext>
            </a:extLst>
          </p:cNvPr>
          <p:cNvCxnSpPr>
            <a:cxnSpLocks/>
          </p:cNvCxnSpPr>
          <p:nvPr/>
        </p:nvCxnSpPr>
        <p:spPr>
          <a:xfrm flipV="1">
            <a:off x="3774446" y="5137111"/>
            <a:ext cx="0" cy="3779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9" name="TextBox 198">
            <a:extLst>
              <a:ext uri="{FF2B5EF4-FFF2-40B4-BE49-F238E27FC236}">
                <a16:creationId xmlns:a16="http://schemas.microsoft.com/office/drawing/2014/main" id="{5335D9DA-E1DF-872F-F1DB-DC1D94E98A8C}"/>
              </a:ext>
            </a:extLst>
          </p:cNvPr>
          <p:cNvSpPr txBox="1"/>
          <p:nvPr/>
        </p:nvSpPr>
        <p:spPr>
          <a:xfrm>
            <a:off x="3655143" y="4918806"/>
            <a:ext cx="438113" cy="253916"/>
          </a:xfrm>
          <a:prstGeom prst="rect">
            <a:avLst/>
          </a:prstGeom>
          <a:noFill/>
        </p:spPr>
        <p:txBody>
          <a:bodyPr wrap="square" rtlCol="0">
            <a:spAutoFit/>
          </a:bodyPr>
          <a:lstStyle/>
          <a:p>
            <a:r>
              <a:rPr lang="en-US" sz="1050" dirty="0"/>
              <a:t>789</a:t>
            </a:r>
          </a:p>
        </p:txBody>
      </p:sp>
      <p:grpSp>
        <p:nvGrpSpPr>
          <p:cNvPr id="300" name="Group 299">
            <a:extLst>
              <a:ext uri="{FF2B5EF4-FFF2-40B4-BE49-F238E27FC236}">
                <a16:creationId xmlns:a16="http://schemas.microsoft.com/office/drawing/2014/main" id="{2D42DA84-AEDC-3E34-1F02-E972C6664021}"/>
              </a:ext>
            </a:extLst>
          </p:cNvPr>
          <p:cNvGrpSpPr/>
          <p:nvPr/>
        </p:nvGrpSpPr>
        <p:grpSpPr>
          <a:xfrm>
            <a:off x="4599196" y="4642299"/>
            <a:ext cx="2094794" cy="1948058"/>
            <a:chOff x="8811602" y="4496405"/>
            <a:chExt cx="2094794" cy="1948058"/>
          </a:xfrm>
        </p:grpSpPr>
        <p:grpSp>
          <p:nvGrpSpPr>
            <p:cNvPr id="301" name="Group 300">
              <a:extLst>
                <a:ext uri="{FF2B5EF4-FFF2-40B4-BE49-F238E27FC236}">
                  <a16:creationId xmlns:a16="http://schemas.microsoft.com/office/drawing/2014/main" id="{64B8D467-E4A0-D9E0-8DE6-B15F8AD7AB50}"/>
                </a:ext>
              </a:extLst>
            </p:cNvPr>
            <p:cNvGrpSpPr/>
            <p:nvPr/>
          </p:nvGrpSpPr>
          <p:grpSpPr>
            <a:xfrm>
              <a:off x="9191896" y="4496405"/>
              <a:ext cx="1714500" cy="1638300"/>
              <a:chOff x="6537373" y="4498539"/>
              <a:chExt cx="1714500" cy="1638300"/>
            </a:xfrm>
          </p:grpSpPr>
          <p:cxnSp>
            <p:nvCxnSpPr>
              <p:cNvPr id="321" name="Straight Arrow Connector 320">
                <a:extLst>
                  <a:ext uri="{FF2B5EF4-FFF2-40B4-BE49-F238E27FC236}">
                    <a16:creationId xmlns:a16="http://schemas.microsoft.com/office/drawing/2014/main" id="{12434401-A64C-DF8A-47E4-E77E62E4233B}"/>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2" name="Straight Arrow Connector 321">
                <a:extLst>
                  <a:ext uri="{FF2B5EF4-FFF2-40B4-BE49-F238E27FC236}">
                    <a16:creationId xmlns:a16="http://schemas.microsoft.com/office/drawing/2014/main" id="{86DCA5D3-7F56-38E8-59BE-179CFFA1EF71}"/>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302" name="TextBox 301">
              <a:extLst>
                <a:ext uri="{FF2B5EF4-FFF2-40B4-BE49-F238E27FC236}">
                  <a16:creationId xmlns:a16="http://schemas.microsoft.com/office/drawing/2014/main" id="{B6B4E8EC-6DCE-5CDC-85C0-6310B011910F}"/>
                </a:ext>
              </a:extLst>
            </p:cNvPr>
            <p:cNvSpPr txBox="1"/>
            <p:nvPr/>
          </p:nvSpPr>
          <p:spPr>
            <a:xfrm rot="16200000">
              <a:off x="8508097" y="5034736"/>
              <a:ext cx="884009" cy="276999"/>
            </a:xfrm>
            <a:prstGeom prst="rect">
              <a:avLst/>
            </a:prstGeom>
            <a:noFill/>
            <a:ln>
              <a:noFill/>
            </a:ln>
          </p:spPr>
          <p:txBody>
            <a:bodyPr wrap="square" rtlCol="0">
              <a:spAutoFit/>
            </a:bodyPr>
            <a:lstStyle/>
            <a:p>
              <a:r>
                <a:rPr lang="en-US" sz="1200" dirty="0"/>
                <a:t>Distance</a:t>
              </a:r>
            </a:p>
          </p:txBody>
        </p:sp>
        <p:cxnSp>
          <p:nvCxnSpPr>
            <p:cNvPr id="303" name="Straight Connector 302">
              <a:extLst>
                <a:ext uri="{FF2B5EF4-FFF2-40B4-BE49-F238E27FC236}">
                  <a16:creationId xmlns:a16="http://schemas.microsoft.com/office/drawing/2014/main" id="{B1E4D366-FD05-AFA3-BC81-16A714F046BF}"/>
                </a:ext>
              </a:extLst>
            </p:cNvPr>
            <p:cNvCxnSpPr/>
            <p:nvPr/>
          </p:nvCxnSpPr>
          <p:spPr>
            <a:xfrm flipV="1">
              <a:off x="9304094" y="613486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5D13C952-90AD-31D9-72FF-FDF33926A3F2}"/>
                </a:ext>
              </a:extLst>
            </p:cNvPr>
            <p:cNvCxnSpPr>
              <a:cxnSpLocks/>
            </p:cNvCxnSpPr>
            <p:nvPr/>
          </p:nvCxnSpPr>
          <p:spPr>
            <a:xfrm flipV="1">
              <a:off x="9494196" y="614065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8966BF04-E63B-161B-596D-8C8EBD2577DD}"/>
                </a:ext>
              </a:extLst>
            </p:cNvPr>
            <p:cNvCxnSpPr/>
            <p:nvPr/>
          </p:nvCxnSpPr>
          <p:spPr>
            <a:xfrm flipV="1">
              <a:off x="9663563" y="613840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B82C3168-A993-9982-AC4F-A77C76AB91C9}"/>
                </a:ext>
              </a:extLst>
            </p:cNvPr>
            <p:cNvCxnSpPr/>
            <p:nvPr/>
          </p:nvCxnSpPr>
          <p:spPr>
            <a:xfrm flipV="1">
              <a:off x="9844903" y="614033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A91EFBB3-8A42-5339-54B3-6096047F10F6}"/>
                </a:ext>
              </a:extLst>
            </p:cNvPr>
            <p:cNvCxnSpPr/>
            <p:nvPr/>
          </p:nvCxnSpPr>
          <p:spPr>
            <a:xfrm flipV="1">
              <a:off x="10035881" y="6140340"/>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43E9FDEF-BB10-1474-6C91-0378A79425FE}"/>
                </a:ext>
              </a:extLst>
            </p:cNvPr>
            <p:cNvCxnSpPr/>
            <p:nvPr/>
          </p:nvCxnSpPr>
          <p:spPr>
            <a:xfrm flipV="1">
              <a:off x="10199853" y="6136478"/>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id="{51B985C6-0616-1300-B5E2-2C3B25865F7C}"/>
                </a:ext>
              </a:extLst>
            </p:cNvPr>
            <p:cNvCxnSpPr/>
            <p:nvPr/>
          </p:nvCxnSpPr>
          <p:spPr>
            <a:xfrm flipV="1">
              <a:off x="10381190" y="6138409"/>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10" name="Straight Connector 309">
              <a:extLst>
                <a:ext uri="{FF2B5EF4-FFF2-40B4-BE49-F238E27FC236}">
                  <a16:creationId xmlns:a16="http://schemas.microsoft.com/office/drawing/2014/main" id="{5CA3824B-91AD-D7A5-FA3F-B63D851D06E9}"/>
                </a:ext>
              </a:extLst>
            </p:cNvPr>
            <p:cNvCxnSpPr/>
            <p:nvPr/>
          </p:nvCxnSpPr>
          <p:spPr>
            <a:xfrm flipV="1">
              <a:off x="10572174" y="613841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71C8DBBF-DF50-6941-0C63-8E82A13875ED}"/>
                </a:ext>
              </a:extLst>
            </p:cNvPr>
            <p:cNvCxnSpPr/>
            <p:nvPr/>
          </p:nvCxnSpPr>
          <p:spPr>
            <a:xfrm flipV="1">
              <a:off x="10757365" y="6138409"/>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312" name="TextBox 311">
              <a:extLst>
                <a:ext uri="{FF2B5EF4-FFF2-40B4-BE49-F238E27FC236}">
                  <a16:creationId xmlns:a16="http://schemas.microsoft.com/office/drawing/2014/main" id="{6835B385-D59E-328B-E79B-3A8290810894}"/>
                </a:ext>
              </a:extLst>
            </p:cNvPr>
            <p:cNvSpPr txBox="1"/>
            <p:nvPr/>
          </p:nvSpPr>
          <p:spPr>
            <a:xfrm>
              <a:off x="9757352" y="6167464"/>
              <a:ext cx="781011" cy="276999"/>
            </a:xfrm>
            <a:prstGeom prst="rect">
              <a:avLst/>
            </a:prstGeom>
            <a:noFill/>
            <a:ln>
              <a:noFill/>
            </a:ln>
          </p:spPr>
          <p:txBody>
            <a:bodyPr wrap="square" rtlCol="0">
              <a:spAutoFit/>
            </a:bodyPr>
            <a:lstStyle/>
            <a:p>
              <a:r>
                <a:rPr lang="en-US" sz="1200" dirty="0"/>
                <a:t>Clusters</a:t>
              </a:r>
            </a:p>
          </p:txBody>
        </p:sp>
        <p:cxnSp>
          <p:nvCxnSpPr>
            <p:cNvPr id="313" name="Straight Connector 312">
              <a:extLst>
                <a:ext uri="{FF2B5EF4-FFF2-40B4-BE49-F238E27FC236}">
                  <a16:creationId xmlns:a16="http://schemas.microsoft.com/office/drawing/2014/main" id="{0D068067-BAC2-A75A-9041-24358762A76A}"/>
                </a:ext>
              </a:extLst>
            </p:cNvPr>
            <p:cNvCxnSpPr>
              <a:cxnSpLocks/>
            </p:cNvCxnSpPr>
            <p:nvPr/>
          </p:nvCxnSpPr>
          <p:spPr>
            <a:xfrm flipV="1">
              <a:off x="9495072" y="5910053"/>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314" name="Straight Connector 313">
              <a:extLst>
                <a:ext uri="{FF2B5EF4-FFF2-40B4-BE49-F238E27FC236}">
                  <a16:creationId xmlns:a16="http://schemas.microsoft.com/office/drawing/2014/main" id="{8486A876-3463-2E9D-38D7-9A0A5C9A1326}"/>
                </a:ext>
              </a:extLst>
            </p:cNvPr>
            <p:cNvCxnSpPr>
              <a:cxnSpLocks/>
            </p:cNvCxnSpPr>
            <p:nvPr/>
          </p:nvCxnSpPr>
          <p:spPr>
            <a:xfrm flipV="1">
              <a:off x="9664833" y="5913227"/>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AB5AF467-7830-9FBE-125D-7AFA84F8533E}"/>
                </a:ext>
              </a:extLst>
            </p:cNvPr>
            <p:cNvCxnSpPr>
              <a:cxnSpLocks/>
            </p:cNvCxnSpPr>
            <p:nvPr/>
          </p:nvCxnSpPr>
          <p:spPr>
            <a:xfrm>
              <a:off x="9494196" y="5908678"/>
              <a:ext cx="169367" cy="1375"/>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316" name="TextBox 315">
              <a:extLst>
                <a:ext uri="{FF2B5EF4-FFF2-40B4-BE49-F238E27FC236}">
                  <a16:creationId xmlns:a16="http://schemas.microsoft.com/office/drawing/2014/main" id="{AF7A4B8B-411E-B327-7118-161CF1A3BD45}"/>
                </a:ext>
              </a:extLst>
            </p:cNvPr>
            <p:cNvSpPr txBox="1"/>
            <p:nvPr/>
          </p:nvSpPr>
          <p:spPr>
            <a:xfrm>
              <a:off x="9389169" y="5635258"/>
              <a:ext cx="354584" cy="276999"/>
            </a:xfrm>
            <a:prstGeom prst="rect">
              <a:avLst/>
            </a:prstGeom>
            <a:noFill/>
          </p:spPr>
          <p:txBody>
            <a:bodyPr wrap="none" rtlCol="0">
              <a:spAutoFit/>
            </a:bodyPr>
            <a:lstStyle/>
            <a:p>
              <a:r>
                <a:rPr lang="en-US" sz="1200" dirty="0"/>
                <a:t>23</a:t>
              </a:r>
            </a:p>
          </p:txBody>
        </p:sp>
        <p:cxnSp>
          <p:nvCxnSpPr>
            <p:cNvPr id="317" name="Straight Connector 316">
              <a:extLst>
                <a:ext uri="{FF2B5EF4-FFF2-40B4-BE49-F238E27FC236}">
                  <a16:creationId xmlns:a16="http://schemas.microsoft.com/office/drawing/2014/main" id="{EB54D1FC-61E3-1480-2AEA-84CE3729F244}"/>
                </a:ext>
              </a:extLst>
            </p:cNvPr>
            <p:cNvCxnSpPr>
              <a:cxnSpLocks/>
            </p:cNvCxnSpPr>
            <p:nvPr/>
          </p:nvCxnSpPr>
          <p:spPr>
            <a:xfrm flipV="1">
              <a:off x="9845469" y="5908678"/>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18" name="Straight Connector 317">
              <a:extLst>
                <a:ext uri="{FF2B5EF4-FFF2-40B4-BE49-F238E27FC236}">
                  <a16:creationId xmlns:a16="http://schemas.microsoft.com/office/drawing/2014/main" id="{3DDD2E45-666D-E0F0-862D-DA88789FD6E6}"/>
                </a:ext>
              </a:extLst>
            </p:cNvPr>
            <p:cNvCxnSpPr>
              <a:cxnSpLocks/>
            </p:cNvCxnSpPr>
            <p:nvPr/>
          </p:nvCxnSpPr>
          <p:spPr>
            <a:xfrm flipV="1">
              <a:off x="10034082" y="5911852"/>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DF03C024-B61D-A339-B441-AB0F6A49AEEC}"/>
                </a:ext>
              </a:extLst>
            </p:cNvPr>
            <p:cNvCxnSpPr>
              <a:cxnSpLocks/>
            </p:cNvCxnSpPr>
            <p:nvPr/>
          </p:nvCxnSpPr>
          <p:spPr>
            <a:xfrm>
              <a:off x="9844593" y="5907303"/>
              <a:ext cx="191288" cy="13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320" name="TextBox 319">
              <a:extLst>
                <a:ext uri="{FF2B5EF4-FFF2-40B4-BE49-F238E27FC236}">
                  <a16:creationId xmlns:a16="http://schemas.microsoft.com/office/drawing/2014/main" id="{8C9531ED-5396-D368-096C-8FF0C556A8A2}"/>
                </a:ext>
              </a:extLst>
            </p:cNvPr>
            <p:cNvSpPr txBox="1"/>
            <p:nvPr/>
          </p:nvSpPr>
          <p:spPr>
            <a:xfrm>
              <a:off x="9764275" y="5626734"/>
              <a:ext cx="354584" cy="276999"/>
            </a:xfrm>
            <a:prstGeom prst="rect">
              <a:avLst/>
            </a:prstGeom>
            <a:noFill/>
          </p:spPr>
          <p:txBody>
            <a:bodyPr wrap="none" rtlCol="0">
              <a:spAutoFit/>
            </a:bodyPr>
            <a:lstStyle/>
            <a:p>
              <a:r>
                <a:rPr lang="en-US" sz="1200" dirty="0"/>
                <a:t>45</a:t>
              </a:r>
            </a:p>
          </p:txBody>
        </p:sp>
      </p:grpSp>
      <p:cxnSp>
        <p:nvCxnSpPr>
          <p:cNvPr id="323" name="Straight Connector 322">
            <a:extLst>
              <a:ext uri="{FF2B5EF4-FFF2-40B4-BE49-F238E27FC236}">
                <a16:creationId xmlns:a16="http://schemas.microsoft.com/office/drawing/2014/main" id="{64AE7B8D-F516-428B-2FF3-C10C94B98D22}"/>
              </a:ext>
            </a:extLst>
          </p:cNvPr>
          <p:cNvCxnSpPr>
            <a:cxnSpLocks/>
          </p:cNvCxnSpPr>
          <p:nvPr/>
        </p:nvCxnSpPr>
        <p:spPr>
          <a:xfrm flipV="1">
            <a:off x="5987447" y="5781152"/>
            <a:ext cx="0" cy="49944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DCC38013-2C09-58B6-1E68-F834C8588430}"/>
              </a:ext>
            </a:extLst>
          </p:cNvPr>
          <p:cNvCxnSpPr>
            <a:cxnSpLocks/>
          </p:cNvCxnSpPr>
          <p:nvPr/>
        </p:nvCxnSpPr>
        <p:spPr>
          <a:xfrm flipH="1">
            <a:off x="5727831" y="5767137"/>
            <a:ext cx="262152"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198A7868-C17D-2FF8-5449-7BAEDA995CAA}"/>
              </a:ext>
            </a:extLst>
          </p:cNvPr>
          <p:cNvCxnSpPr>
            <a:cxnSpLocks/>
            <a:stCxn id="320" idx="0"/>
          </p:cNvCxnSpPr>
          <p:nvPr/>
        </p:nvCxnSpPr>
        <p:spPr>
          <a:xfrm flipH="1">
            <a:off x="5727831" y="5772628"/>
            <a:ext cx="1330" cy="280569"/>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326" name="TextBox 325">
            <a:extLst>
              <a:ext uri="{FF2B5EF4-FFF2-40B4-BE49-F238E27FC236}">
                <a16:creationId xmlns:a16="http://schemas.microsoft.com/office/drawing/2014/main" id="{41A76002-9264-6EAD-3E5D-1FF44856F693}"/>
              </a:ext>
            </a:extLst>
          </p:cNvPr>
          <p:cNvSpPr txBox="1"/>
          <p:nvPr/>
        </p:nvSpPr>
        <p:spPr>
          <a:xfrm>
            <a:off x="5642949" y="5506299"/>
            <a:ext cx="438113" cy="253916"/>
          </a:xfrm>
          <a:prstGeom prst="rect">
            <a:avLst/>
          </a:prstGeom>
          <a:noFill/>
        </p:spPr>
        <p:txBody>
          <a:bodyPr wrap="square" rtlCol="0">
            <a:spAutoFit/>
          </a:bodyPr>
          <a:lstStyle/>
          <a:p>
            <a:r>
              <a:rPr lang="en-US" sz="1050" dirty="0"/>
              <a:t>456</a:t>
            </a:r>
          </a:p>
        </p:txBody>
      </p:sp>
      <p:cxnSp>
        <p:nvCxnSpPr>
          <p:cNvPr id="327" name="Straight Connector 326">
            <a:extLst>
              <a:ext uri="{FF2B5EF4-FFF2-40B4-BE49-F238E27FC236}">
                <a16:creationId xmlns:a16="http://schemas.microsoft.com/office/drawing/2014/main" id="{84437B35-CB4C-4996-4659-9EDC3732D402}"/>
              </a:ext>
            </a:extLst>
          </p:cNvPr>
          <p:cNvCxnSpPr/>
          <p:nvPr/>
        </p:nvCxnSpPr>
        <p:spPr>
          <a:xfrm flipV="1">
            <a:off x="5091688" y="5732171"/>
            <a:ext cx="0" cy="548428"/>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2FE2D208-A475-6E91-00D5-5DEB2F46D5D8}"/>
              </a:ext>
            </a:extLst>
          </p:cNvPr>
          <p:cNvCxnSpPr/>
          <p:nvPr/>
        </p:nvCxnSpPr>
        <p:spPr>
          <a:xfrm>
            <a:off x="5091688" y="5732171"/>
            <a:ext cx="25891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E48C51CC-2521-8BFD-AD93-02D18BF72788}"/>
              </a:ext>
            </a:extLst>
          </p:cNvPr>
          <p:cNvCxnSpPr>
            <a:cxnSpLocks/>
          </p:cNvCxnSpPr>
          <p:nvPr/>
        </p:nvCxnSpPr>
        <p:spPr>
          <a:xfrm>
            <a:off x="5354055" y="5732171"/>
            <a:ext cx="0" cy="297702"/>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330" name="TextBox 329">
            <a:extLst>
              <a:ext uri="{FF2B5EF4-FFF2-40B4-BE49-F238E27FC236}">
                <a16:creationId xmlns:a16="http://schemas.microsoft.com/office/drawing/2014/main" id="{D78A8CDD-7955-C903-5864-334A0BA1CACD}"/>
              </a:ext>
            </a:extLst>
          </p:cNvPr>
          <p:cNvSpPr txBox="1"/>
          <p:nvPr/>
        </p:nvSpPr>
        <p:spPr>
          <a:xfrm>
            <a:off x="5013044" y="5469158"/>
            <a:ext cx="438113" cy="253916"/>
          </a:xfrm>
          <a:prstGeom prst="rect">
            <a:avLst/>
          </a:prstGeom>
          <a:noFill/>
        </p:spPr>
        <p:txBody>
          <a:bodyPr wrap="square" rtlCol="0">
            <a:spAutoFit/>
          </a:bodyPr>
          <a:lstStyle/>
          <a:p>
            <a:r>
              <a:rPr lang="en-US" sz="1050" dirty="0"/>
              <a:t>123</a:t>
            </a:r>
          </a:p>
        </p:txBody>
      </p:sp>
      <p:cxnSp>
        <p:nvCxnSpPr>
          <p:cNvPr id="331" name="Straight Connector 330">
            <a:extLst>
              <a:ext uri="{FF2B5EF4-FFF2-40B4-BE49-F238E27FC236}">
                <a16:creationId xmlns:a16="http://schemas.microsoft.com/office/drawing/2014/main" id="{F43B22EF-160E-4159-C696-E2F4446276A3}"/>
              </a:ext>
            </a:extLst>
          </p:cNvPr>
          <p:cNvCxnSpPr/>
          <p:nvPr/>
        </p:nvCxnSpPr>
        <p:spPr>
          <a:xfrm flipV="1">
            <a:off x="6171507" y="5581936"/>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id="{A4FAF457-82CA-BA55-85C3-857220A0B11C}"/>
              </a:ext>
            </a:extLst>
          </p:cNvPr>
          <p:cNvCxnSpPr/>
          <p:nvPr/>
        </p:nvCxnSpPr>
        <p:spPr>
          <a:xfrm flipV="1">
            <a:off x="6359768" y="5568734"/>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3" name="Straight Connector 332">
            <a:extLst>
              <a:ext uri="{FF2B5EF4-FFF2-40B4-BE49-F238E27FC236}">
                <a16:creationId xmlns:a16="http://schemas.microsoft.com/office/drawing/2014/main" id="{184ABDB4-0ED9-87E5-1D22-DAB65971303A}"/>
              </a:ext>
            </a:extLst>
          </p:cNvPr>
          <p:cNvCxnSpPr>
            <a:cxnSpLocks/>
          </p:cNvCxnSpPr>
          <p:nvPr/>
        </p:nvCxnSpPr>
        <p:spPr>
          <a:xfrm flipV="1">
            <a:off x="6152743" y="5564720"/>
            <a:ext cx="216126" cy="4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4" name="TextBox 333">
            <a:extLst>
              <a:ext uri="{FF2B5EF4-FFF2-40B4-BE49-F238E27FC236}">
                <a16:creationId xmlns:a16="http://schemas.microsoft.com/office/drawing/2014/main" id="{10162EBA-F701-CD29-A016-7B186D32EA76}"/>
              </a:ext>
            </a:extLst>
          </p:cNvPr>
          <p:cNvSpPr txBox="1"/>
          <p:nvPr/>
        </p:nvSpPr>
        <p:spPr>
          <a:xfrm>
            <a:off x="6068977" y="5330658"/>
            <a:ext cx="354584" cy="276999"/>
          </a:xfrm>
          <a:prstGeom prst="rect">
            <a:avLst/>
          </a:prstGeom>
          <a:noFill/>
        </p:spPr>
        <p:txBody>
          <a:bodyPr wrap="none" rtlCol="0">
            <a:spAutoFit/>
          </a:bodyPr>
          <a:lstStyle/>
          <a:p>
            <a:r>
              <a:rPr lang="en-US" sz="1200" dirty="0"/>
              <a:t>78</a:t>
            </a:r>
          </a:p>
        </p:txBody>
      </p:sp>
      <p:cxnSp>
        <p:nvCxnSpPr>
          <p:cNvPr id="335" name="Straight Connector 334">
            <a:extLst>
              <a:ext uri="{FF2B5EF4-FFF2-40B4-BE49-F238E27FC236}">
                <a16:creationId xmlns:a16="http://schemas.microsoft.com/office/drawing/2014/main" id="{3D64E657-D737-EE00-E15B-29060CB9EF9A}"/>
              </a:ext>
            </a:extLst>
          </p:cNvPr>
          <p:cNvCxnSpPr/>
          <p:nvPr/>
        </p:nvCxnSpPr>
        <p:spPr>
          <a:xfrm flipV="1">
            <a:off x="6544959" y="5201000"/>
            <a:ext cx="0" cy="10795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7426C701-50B2-577C-56CF-35F5332F77B9}"/>
              </a:ext>
            </a:extLst>
          </p:cNvPr>
          <p:cNvCxnSpPr>
            <a:cxnSpLocks/>
          </p:cNvCxnSpPr>
          <p:nvPr/>
        </p:nvCxnSpPr>
        <p:spPr>
          <a:xfrm flipH="1">
            <a:off x="6298544" y="5188136"/>
            <a:ext cx="24641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37" name="Straight Connector 336">
            <a:extLst>
              <a:ext uri="{FF2B5EF4-FFF2-40B4-BE49-F238E27FC236}">
                <a16:creationId xmlns:a16="http://schemas.microsoft.com/office/drawing/2014/main" id="{82BB7645-EE5B-84FA-F904-0BA5DF5B0120}"/>
              </a:ext>
            </a:extLst>
          </p:cNvPr>
          <p:cNvCxnSpPr>
            <a:cxnSpLocks/>
          </p:cNvCxnSpPr>
          <p:nvPr/>
        </p:nvCxnSpPr>
        <p:spPr>
          <a:xfrm flipV="1">
            <a:off x="6288087" y="5188136"/>
            <a:ext cx="0" cy="3779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8" name="TextBox 337">
            <a:extLst>
              <a:ext uri="{FF2B5EF4-FFF2-40B4-BE49-F238E27FC236}">
                <a16:creationId xmlns:a16="http://schemas.microsoft.com/office/drawing/2014/main" id="{F402BB9D-2FB3-C2D2-5A51-0854683D0B5A}"/>
              </a:ext>
            </a:extLst>
          </p:cNvPr>
          <p:cNvSpPr txBox="1"/>
          <p:nvPr/>
        </p:nvSpPr>
        <p:spPr>
          <a:xfrm>
            <a:off x="6168784" y="4969831"/>
            <a:ext cx="438113" cy="253916"/>
          </a:xfrm>
          <a:prstGeom prst="rect">
            <a:avLst/>
          </a:prstGeom>
          <a:noFill/>
        </p:spPr>
        <p:txBody>
          <a:bodyPr wrap="square" rtlCol="0">
            <a:spAutoFit/>
          </a:bodyPr>
          <a:lstStyle/>
          <a:p>
            <a:r>
              <a:rPr lang="en-US" sz="1050" dirty="0"/>
              <a:t>789</a:t>
            </a:r>
          </a:p>
        </p:txBody>
      </p:sp>
      <p:cxnSp>
        <p:nvCxnSpPr>
          <p:cNvPr id="339" name="Straight Connector 338">
            <a:extLst>
              <a:ext uri="{FF2B5EF4-FFF2-40B4-BE49-F238E27FC236}">
                <a16:creationId xmlns:a16="http://schemas.microsoft.com/office/drawing/2014/main" id="{ADE4C9BB-99D3-3CAF-434F-F2931C2F933F}"/>
              </a:ext>
            </a:extLst>
          </p:cNvPr>
          <p:cNvCxnSpPr>
            <a:cxnSpLocks/>
          </p:cNvCxnSpPr>
          <p:nvPr/>
        </p:nvCxnSpPr>
        <p:spPr>
          <a:xfrm>
            <a:off x="5891803" y="4979444"/>
            <a:ext cx="0" cy="78769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9DBD9556-EF3C-32C1-3FFA-804236887D2E}"/>
              </a:ext>
            </a:extLst>
          </p:cNvPr>
          <p:cNvCxnSpPr>
            <a:cxnSpLocks/>
          </p:cNvCxnSpPr>
          <p:nvPr/>
        </p:nvCxnSpPr>
        <p:spPr>
          <a:xfrm>
            <a:off x="5891237" y="4975915"/>
            <a:ext cx="532195"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41" name="Straight Connector 340">
            <a:extLst>
              <a:ext uri="{FF2B5EF4-FFF2-40B4-BE49-F238E27FC236}">
                <a16:creationId xmlns:a16="http://schemas.microsoft.com/office/drawing/2014/main" id="{7745252C-EC8A-7D00-6871-6477486D50A4}"/>
              </a:ext>
            </a:extLst>
          </p:cNvPr>
          <p:cNvCxnSpPr>
            <a:cxnSpLocks/>
          </p:cNvCxnSpPr>
          <p:nvPr/>
        </p:nvCxnSpPr>
        <p:spPr>
          <a:xfrm flipV="1">
            <a:off x="6423431" y="4975915"/>
            <a:ext cx="0" cy="20218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342" name="TextBox 341">
            <a:extLst>
              <a:ext uri="{FF2B5EF4-FFF2-40B4-BE49-F238E27FC236}">
                <a16:creationId xmlns:a16="http://schemas.microsoft.com/office/drawing/2014/main" id="{89B98499-9F23-8829-6EA5-BF52D3E52B43}"/>
              </a:ext>
            </a:extLst>
          </p:cNvPr>
          <p:cNvSpPr txBox="1"/>
          <p:nvPr/>
        </p:nvSpPr>
        <p:spPr>
          <a:xfrm>
            <a:off x="5906454" y="4750166"/>
            <a:ext cx="638504" cy="246221"/>
          </a:xfrm>
          <a:prstGeom prst="rect">
            <a:avLst/>
          </a:prstGeom>
          <a:noFill/>
        </p:spPr>
        <p:txBody>
          <a:bodyPr wrap="square" rtlCol="0">
            <a:spAutoFit/>
          </a:bodyPr>
          <a:lstStyle/>
          <a:p>
            <a:r>
              <a:rPr lang="en-US" sz="1000" dirty="0"/>
              <a:t>456789</a:t>
            </a:r>
          </a:p>
        </p:txBody>
      </p:sp>
      <p:grpSp>
        <p:nvGrpSpPr>
          <p:cNvPr id="389" name="Group 388">
            <a:extLst>
              <a:ext uri="{FF2B5EF4-FFF2-40B4-BE49-F238E27FC236}">
                <a16:creationId xmlns:a16="http://schemas.microsoft.com/office/drawing/2014/main" id="{69391C19-0074-AEF4-4C6B-BE3CF2CE93D4}"/>
              </a:ext>
            </a:extLst>
          </p:cNvPr>
          <p:cNvGrpSpPr/>
          <p:nvPr/>
        </p:nvGrpSpPr>
        <p:grpSpPr>
          <a:xfrm>
            <a:off x="7129009" y="4671743"/>
            <a:ext cx="2094794" cy="1948058"/>
            <a:chOff x="8811602" y="4496405"/>
            <a:chExt cx="2094794" cy="1948058"/>
          </a:xfrm>
        </p:grpSpPr>
        <p:grpSp>
          <p:nvGrpSpPr>
            <p:cNvPr id="390" name="Group 389">
              <a:extLst>
                <a:ext uri="{FF2B5EF4-FFF2-40B4-BE49-F238E27FC236}">
                  <a16:creationId xmlns:a16="http://schemas.microsoft.com/office/drawing/2014/main" id="{E4894AA4-F5C0-3749-1311-7F336BF422CA}"/>
                </a:ext>
              </a:extLst>
            </p:cNvPr>
            <p:cNvGrpSpPr/>
            <p:nvPr/>
          </p:nvGrpSpPr>
          <p:grpSpPr>
            <a:xfrm>
              <a:off x="9191896" y="4496405"/>
              <a:ext cx="1714500" cy="1638300"/>
              <a:chOff x="6537373" y="4498539"/>
              <a:chExt cx="1714500" cy="1638300"/>
            </a:xfrm>
          </p:grpSpPr>
          <p:cxnSp>
            <p:nvCxnSpPr>
              <p:cNvPr id="410" name="Straight Arrow Connector 409">
                <a:extLst>
                  <a:ext uri="{FF2B5EF4-FFF2-40B4-BE49-F238E27FC236}">
                    <a16:creationId xmlns:a16="http://schemas.microsoft.com/office/drawing/2014/main" id="{A3596D0C-D238-EEAC-D1F0-2ED4C0A5077E}"/>
                  </a:ext>
                </a:extLst>
              </p:cNvPr>
              <p:cNvCxnSpPr/>
              <p:nvPr/>
            </p:nvCxnSpPr>
            <p:spPr>
              <a:xfrm flipV="1">
                <a:off x="6537373" y="4498539"/>
                <a:ext cx="0" cy="1638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1" name="Straight Arrow Connector 410">
                <a:extLst>
                  <a:ext uri="{FF2B5EF4-FFF2-40B4-BE49-F238E27FC236}">
                    <a16:creationId xmlns:a16="http://schemas.microsoft.com/office/drawing/2014/main" id="{71956F99-E91A-F873-5B65-1FED38D31B32}"/>
                  </a:ext>
                </a:extLst>
              </p:cNvPr>
              <p:cNvCxnSpPr>
                <a:cxnSpLocks/>
              </p:cNvCxnSpPr>
              <p:nvPr/>
            </p:nvCxnSpPr>
            <p:spPr>
              <a:xfrm>
                <a:off x="6537373" y="6136839"/>
                <a:ext cx="171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391" name="TextBox 390">
              <a:extLst>
                <a:ext uri="{FF2B5EF4-FFF2-40B4-BE49-F238E27FC236}">
                  <a16:creationId xmlns:a16="http://schemas.microsoft.com/office/drawing/2014/main" id="{711E57ED-D35B-4934-4464-B49C6221C185}"/>
                </a:ext>
              </a:extLst>
            </p:cNvPr>
            <p:cNvSpPr txBox="1"/>
            <p:nvPr/>
          </p:nvSpPr>
          <p:spPr>
            <a:xfrm rot="16200000">
              <a:off x="8508097" y="5034736"/>
              <a:ext cx="884009" cy="276999"/>
            </a:xfrm>
            <a:prstGeom prst="rect">
              <a:avLst/>
            </a:prstGeom>
            <a:noFill/>
            <a:ln>
              <a:noFill/>
            </a:ln>
          </p:spPr>
          <p:txBody>
            <a:bodyPr wrap="square" rtlCol="0">
              <a:spAutoFit/>
            </a:bodyPr>
            <a:lstStyle/>
            <a:p>
              <a:r>
                <a:rPr lang="en-US" sz="1200" dirty="0"/>
                <a:t>Distance</a:t>
              </a:r>
            </a:p>
          </p:txBody>
        </p:sp>
        <p:cxnSp>
          <p:nvCxnSpPr>
            <p:cNvPr id="392" name="Straight Connector 391">
              <a:extLst>
                <a:ext uri="{FF2B5EF4-FFF2-40B4-BE49-F238E27FC236}">
                  <a16:creationId xmlns:a16="http://schemas.microsoft.com/office/drawing/2014/main" id="{CBE5FBB8-8480-4183-8520-21EB47840BD6}"/>
                </a:ext>
              </a:extLst>
            </p:cNvPr>
            <p:cNvCxnSpPr/>
            <p:nvPr/>
          </p:nvCxnSpPr>
          <p:spPr>
            <a:xfrm flipV="1">
              <a:off x="9304094" y="6134867"/>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9DA1A151-CD28-E14C-EA39-33F94AA04718}"/>
                </a:ext>
              </a:extLst>
            </p:cNvPr>
            <p:cNvCxnSpPr>
              <a:cxnSpLocks/>
            </p:cNvCxnSpPr>
            <p:nvPr/>
          </p:nvCxnSpPr>
          <p:spPr>
            <a:xfrm flipV="1">
              <a:off x="9494196" y="6140654"/>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94" name="Straight Connector 393">
              <a:extLst>
                <a:ext uri="{FF2B5EF4-FFF2-40B4-BE49-F238E27FC236}">
                  <a16:creationId xmlns:a16="http://schemas.microsoft.com/office/drawing/2014/main" id="{A3AAAD0F-354A-9913-E044-E6076D17DCF6}"/>
                </a:ext>
              </a:extLst>
            </p:cNvPr>
            <p:cNvCxnSpPr/>
            <p:nvPr/>
          </p:nvCxnSpPr>
          <p:spPr>
            <a:xfrm flipV="1">
              <a:off x="9663563" y="613840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95" name="Straight Connector 394">
              <a:extLst>
                <a:ext uri="{FF2B5EF4-FFF2-40B4-BE49-F238E27FC236}">
                  <a16:creationId xmlns:a16="http://schemas.microsoft.com/office/drawing/2014/main" id="{39D860F2-5EA4-D1FD-55F6-611992360298}"/>
                </a:ext>
              </a:extLst>
            </p:cNvPr>
            <p:cNvCxnSpPr/>
            <p:nvPr/>
          </p:nvCxnSpPr>
          <p:spPr>
            <a:xfrm flipV="1">
              <a:off x="9844903" y="6140332"/>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1D2D28C3-1DE9-8FFB-3D43-781F710E228E}"/>
                </a:ext>
              </a:extLst>
            </p:cNvPr>
            <p:cNvCxnSpPr/>
            <p:nvPr/>
          </p:nvCxnSpPr>
          <p:spPr>
            <a:xfrm flipV="1">
              <a:off x="10035881" y="6140340"/>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97" name="Straight Connector 396">
              <a:extLst>
                <a:ext uri="{FF2B5EF4-FFF2-40B4-BE49-F238E27FC236}">
                  <a16:creationId xmlns:a16="http://schemas.microsoft.com/office/drawing/2014/main" id="{BE9BE429-58D7-8F72-098D-41BD276E3C6A}"/>
                </a:ext>
              </a:extLst>
            </p:cNvPr>
            <p:cNvCxnSpPr/>
            <p:nvPr/>
          </p:nvCxnSpPr>
          <p:spPr>
            <a:xfrm flipV="1">
              <a:off x="10199853" y="6136478"/>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98" name="Straight Connector 397">
              <a:extLst>
                <a:ext uri="{FF2B5EF4-FFF2-40B4-BE49-F238E27FC236}">
                  <a16:creationId xmlns:a16="http://schemas.microsoft.com/office/drawing/2014/main" id="{2BF9B9B5-7BE3-1D77-5D71-12A46DDB247D}"/>
                </a:ext>
              </a:extLst>
            </p:cNvPr>
            <p:cNvCxnSpPr/>
            <p:nvPr/>
          </p:nvCxnSpPr>
          <p:spPr>
            <a:xfrm flipV="1">
              <a:off x="10381190" y="6138409"/>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id="{1B6ED1CD-4E66-EE18-18AE-D8AFEF94467B}"/>
                </a:ext>
              </a:extLst>
            </p:cNvPr>
            <p:cNvCxnSpPr/>
            <p:nvPr/>
          </p:nvCxnSpPr>
          <p:spPr>
            <a:xfrm flipV="1">
              <a:off x="10572174" y="6138416"/>
              <a:ext cx="0" cy="57708"/>
            </a:xfrm>
            <a:prstGeom prst="line">
              <a:avLst/>
            </a:prstGeom>
          </p:spPr>
          <p:style>
            <a:lnRef idx="1">
              <a:schemeClr val="accent1"/>
            </a:lnRef>
            <a:fillRef idx="0">
              <a:schemeClr val="accent1"/>
            </a:fillRef>
            <a:effectRef idx="0">
              <a:schemeClr val="accent1"/>
            </a:effectRef>
            <a:fontRef idx="minor">
              <a:schemeClr val="tx1"/>
            </a:fontRef>
          </p:style>
        </p:cxnSp>
        <p:cxnSp>
          <p:nvCxnSpPr>
            <p:cNvPr id="400" name="Straight Connector 399">
              <a:extLst>
                <a:ext uri="{FF2B5EF4-FFF2-40B4-BE49-F238E27FC236}">
                  <a16:creationId xmlns:a16="http://schemas.microsoft.com/office/drawing/2014/main" id="{1DBD32A3-5686-24BF-6128-49A7C65CC997}"/>
                </a:ext>
              </a:extLst>
            </p:cNvPr>
            <p:cNvCxnSpPr/>
            <p:nvPr/>
          </p:nvCxnSpPr>
          <p:spPr>
            <a:xfrm flipV="1">
              <a:off x="10757365" y="6138409"/>
              <a:ext cx="0" cy="57708"/>
            </a:xfrm>
            <a:prstGeom prst="line">
              <a:avLst/>
            </a:prstGeom>
          </p:spPr>
          <p:style>
            <a:lnRef idx="1">
              <a:schemeClr val="accent1"/>
            </a:lnRef>
            <a:fillRef idx="0">
              <a:schemeClr val="accent1"/>
            </a:fillRef>
            <a:effectRef idx="0">
              <a:schemeClr val="accent1"/>
            </a:effectRef>
            <a:fontRef idx="minor">
              <a:schemeClr val="tx1"/>
            </a:fontRef>
          </p:style>
        </p:cxnSp>
        <p:sp>
          <p:nvSpPr>
            <p:cNvPr id="401" name="TextBox 400">
              <a:extLst>
                <a:ext uri="{FF2B5EF4-FFF2-40B4-BE49-F238E27FC236}">
                  <a16:creationId xmlns:a16="http://schemas.microsoft.com/office/drawing/2014/main" id="{E7E71F46-73E8-737B-190A-D5DC9F72F0A5}"/>
                </a:ext>
              </a:extLst>
            </p:cNvPr>
            <p:cNvSpPr txBox="1"/>
            <p:nvPr/>
          </p:nvSpPr>
          <p:spPr>
            <a:xfrm>
              <a:off x="9757352" y="6167464"/>
              <a:ext cx="781011" cy="276999"/>
            </a:xfrm>
            <a:prstGeom prst="rect">
              <a:avLst/>
            </a:prstGeom>
            <a:noFill/>
            <a:ln>
              <a:noFill/>
            </a:ln>
          </p:spPr>
          <p:txBody>
            <a:bodyPr wrap="square" rtlCol="0">
              <a:spAutoFit/>
            </a:bodyPr>
            <a:lstStyle/>
            <a:p>
              <a:r>
                <a:rPr lang="en-US" sz="1200" dirty="0"/>
                <a:t>Clusters</a:t>
              </a:r>
            </a:p>
          </p:txBody>
        </p:sp>
        <p:cxnSp>
          <p:nvCxnSpPr>
            <p:cNvPr id="402" name="Straight Connector 401">
              <a:extLst>
                <a:ext uri="{FF2B5EF4-FFF2-40B4-BE49-F238E27FC236}">
                  <a16:creationId xmlns:a16="http://schemas.microsoft.com/office/drawing/2014/main" id="{28D3EB89-9406-71B5-BC51-97803AD516BF}"/>
                </a:ext>
              </a:extLst>
            </p:cNvPr>
            <p:cNvCxnSpPr>
              <a:cxnSpLocks/>
            </p:cNvCxnSpPr>
            <p:nvPr/>
          </p:nvCxnSpPr>
          <p:spPr>
            <a:xfrm flipV="1">
              <a:off x="9495072" y="5910053"/>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403" name="Straight Connector 402">
              <a:extLst>
                <a:ext uri="{FF2B5EF4-FFF2-40B4-BE49-F238E27FC236}">
                  <a16:creationId xmlns:a16="http://schemas.microsoft.com/office/drawing/2014/main" id="{4407EAB7-5610-32B8-E834-26B807093E9A}"/>
                </a:ext>
              </a:extLst>
            </p:cNvPr>
            <p:cNvCxnSpPr>
              <a:cxnSpLocks/>
            </p:cNvCxnSpPr>
            <p:nvPr/>
          </p:nvCxnSpPr>
          <p:spPr>
            <a:xfrm flipV="1">
              <a:off x="9664833" y="5913227"/>
              <a:ext cx="0" cy="23375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404" name="Straight Connector 403">
              <a:extLst>
                <a:ext uri="{FF2B5EF4-FFF2-40B4-BE49-F238E27FC236}">
                  <a16:creationId xmlns:a16="http://schemas.microsoft.com/office/drawing/2014/main" id="{A7555699-3091-E383-A847-3A5095902F47}"/>
                </a:ext>
              </a:extLst>
            </p:cNvPr>
            <p:cNvCxnSpPr>
              <a:cxnSpLocks/>
            </p:cNvCxnSpPr>
            <p:nvPr/>
          </p:nvCxnSpPr>
          <p:spPr>
            <a:xfrm>
              <a:off x="9494196" y="5908678"/>
              <a:ext cx="169367" cy="1375"/>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405" name="TextBox 404">
              <a:extLst>
                <a:ext uri="{FF2B5EF4-FFF2-40B4-BE49-F238E27FC236}">
                  <a16:creationId xmlns:a16="http://schemas.microsoft.com/office/drawing/2014/main" id="{56F5505F-329D-27AA-6C66-23EE810615E9}"/>
                </a:ext>
              </a:extLst>
            </p:cNvPr>
            <p:cNvSpPr txBox="1"/>
            <p:nvPr/>
          </p:nvSpPr>
          <p:spPr>
            <a:xfrm>
              <a:off x="9389169" y="5635258"/>
              <a:ext cx="354584" cy="276999"/>
            </a:xfrm>
            <a:prstGeom prst="rect">
              <a:avLst/>
            </a:prstGeom>
            <a:noFill/>
          </p:spPr>
          <p:txBody>
            <a:bodyPr wrap="none" rtlCol="0">
              <a:spAutoFit/>
            </a:bodyPr>
            <a:lstStyle/>
            <a:p>
              <a:r>
                <a:rPr lang="en-US" sz="1200" dirty="0"/>
                <a:t>23</a:t>
              </a:r>
            </a:p>
          </p:txBody>
        </p:sp>
        <p:cxnSp>
          <p:nvCxnSpPr>
            <p:cNvPr id="406" name="Straight Connector 405">
              <a:extLst>
                <a:ext uri="{FF2B5EF4-FFF2-40B4-BE49-F238E27FC236}">
                  <a16:creationId xmlns:a16="http://schemas.microsoft.com/office/drawing/2014/main" id="{19938355-1A8C-E654-F3C0-A798C2AF3DD2}"/>
                </a:ext>
              </a:extLst>
            </p:cNvPr>
            <p:cNvCxnSpPr>
              <a:cxnSpLocks/>
            </p:cNvCxnSpPr>
            <p:nvPr/>
          </p:nvCxnSpPr>
          <p:spPr>
            <a:xfrm flipV="1">
              <a:off x="9845469" y="5908678"/>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495E73B7-551E-A191-AD55-DA13B04EFCA0}"/>
                </a:ext>
              </a:extLst>
            </p:cNvPr>
            <p:cNvCxnSpPr>
              <a:cxnSpLocks/>
            </p:cNvCxnSpPr>
            <p:nvPr/>
          </p:nvCxnSpPr>
          <p:spPr>
            <a:xfrm flipV="1">
              <a:off x="10034082" y="5911852"/>
              <a:ext cx="0" cy="2337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DC77E815-48A3-0EA1-FDE1-C845F4861B2F}"/>
                </a:ext>
              </a:extLst>
            </p:cNvPr>
            <p:cNvCxnSpPr>
              <a:cxnSpLocks/>
            </p:cNvCxnSpPr>
            <p:nvPr/>
          </p:nvCxnSpPr>
          <p:spPr>
            <a:xfrm>
              <a:off x="9844593" y="5907303"/>
              <a:ext cx="191288" cy="137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409" name="TextBox 408">
              <a:extLst>
                <a:ext uri="{FF2B5EF4-FFF2-40B4-BE49-F238E27FC236}">
                  <a16:creationId xmlns:a16="http://schemas.microsoft.com/office/drawing/2014/main" id="{04FC6495-63D1-FA0B-65FA-AA22F0BC428A}"/>
                </a:ext>
              </a:extLst>
            </p:cNvPr>
            <p:cNvSpPr txBox="1"/>
            <p:nvPr/>
          </p:nvSpPr>
          <p:spPr>
            <a:xfrm>
              <a:off x="9764275" y="5626734"/>
              <a:ext cx="354584" cy="276999"/>
            </a:xfrm>
            <a:prstGeom prst="rect">
              <a:avLst/>
            </a:prstGeom>
            <a:noFill/>
          </p:spPr>
          <p:txBody>
            <a:bodyPr wrap="none" rtlCol="0">
              <a:spAutoFit/>
            </a:bodyPr>
            <a:lstStyle/>
            <a:p>
              <a:r>
                <a:rPr lang="en-US" sz="1200" dirty="0"/>
                <a:t>45</a:t>
              </a:r>
            </a:p>
          </p:txBody>
        </p:sp>
      </p:grpSp>
      <p:cxnSp>
        <p:nvCxnSpPr>
          <p:cNvPr id="412" name="Straight Connector 411">
            <a:extLst>
              <a:ext uri="{FF2B5EF4-FFF2-40B4-BE49-F238E27FC236}">
                <a16:creationId xmlns:a16="http://schemas.microsoft.com/office/drawing/2014/main" id="{AE9F562C-7353-EAB2-4032-FA0A99DC92C3}"/>
              </a:ext>
            </a:extLst>
          </p:cNvPr>
          <p:cNvCxnSpPr>
            <a:cxnSpLocks/>
          </p:cNvCxnSpPr>
          <p:nvPr/>
        </p:nvCxnSpPr>
        <p:spPr>
          <a:xfrm flipV="1">
            <a:off x="8517260" y="5810596"/>
            <a:ext cx="0" cy="49944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a:extLst>
              <a:ext uri="{FF2B5EF4-FFF2-40B4-BE49-F238E27FC236}">
                <a16:creationId xmlns:a16="http://schemas.microsoft.com/office/drawing/2014/main" id="{2F3F28E8-B1A7-14B7-E7D4-D37EBD421F89}"/>
              </a:ext>
            </a:extLst>
          </p:cNvPr>
          <p:cNvCxnSpPr>
            <a:cxnSpLocks/>
          </p:cNvCxnSpPr>
          <p:nvPr/>
        </p:nvCxnSpPr>
        <p:spPr>
          <a:xfrm flipH="1">
            <a:off x="8257644" y="5796581"/>
            <a:ext cx="262152"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id="{C8C5E562-849C-40D3-8235-6C2C96F43412}"/>
              </a:ext>
            </a:extLst>
          </p:cNvPr>
          <p:cNvCxnSpPr>
            <a:cxnSpLocks/>
            <a:stCxn id="409" idx="0"/>
          </p:cNvCxnSpPr>
          <p:nvPr/>
        </p:nvCxnSpPr>
        <p:spPr>
          <a:xfrm flipH="1">
            <a:off x="8257644" y="5802072"/>
            <a:ext cx="1330" cy="280569"/>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415" name="TextBox 414">
            <a:extLst>
              <a:ext uri="{FF2B5EF4-FFF2-40B4-BE49-F238E27FC236}">
                <a16:creationId xmlns:a16="http://schemas.microsoft.com/office/drawing/2014/main" id="{434B6EB0-07A9-4725-F326-1F603F6BA89B}"/>
              </a:ext>
            </a:extLst>
          </p:cNvPr>
          <p:cNvSpPr txBox="1"/>
          <p:nvPr/>
        </p:nvSpPr>
        <p:spPr>
          <a:xfrm>
            <a:off x="8172762" y="5535743"/>
            <a:ext cx="438113" cy="253916"/>
          </a:xfrm>
          <a:prstGeom prst="rect">
            <a:avLst/>
          </a:prstGeom>
          <a:noFill/>
        </p:spPr>
        <p:txBody>
          <a:bodyPr wrap="square" rtlCol="0">
            <a:spAutoFit/>
          </a:bodyPr>
          <a:lstStyle/>
          <a:p>
            <a:r>
              <a:rPr lang="en-US" sz="1050" dirty="0"/>
              <a:t>456</a:t>
            </a:r>
          </a:p>
        </p:txBody>
      </p:sp>
      <p:cxnSp>
        <p:nvCxnSpPr>
          <p:cNvPr id="416" name="Straight Connector 415">
            <a:extLst>
              <a:ext uri="{FF2B5EF4-FFF2-40B4-BE49-F238E27FC236}">
                <a16:creationId xmlns:a16="http://schemas.microsoft.com/office/drawing/2014/main" id="{341E3AD1-22C7-2919-A489-F8B333D920F5}"/>
              </a:ext>
            </a:extLst>
          </p:cNvPr>
          <p:cNvCxnSpPr/>
          <p:nvPr/>
        </p:nvCxnSpPr>
        <p:spPr>
          <a:xfrm flipV="1">
            <a:off x="7621501" y="5761615"/>
            <a:ext cx="0" cy="548428"/>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a:extLst>
              <a:ext uri="{FF2B5EF4-FFF2-40B4-BE49-F238E27FC236}">
                <a16:creationId xmlns:a16="http://schemas.microsoft.com/office/drawing/2014/main" id="{A92EC031-527D-E321-09ED-DB80DEAAA020}"/>
              </a:ext>
            </a:extLst>
          </p:cNvPr>
          <p:cNvCxnSpPr/>
          <p:nvPr/>
        </p:nvCxnSpPr>
        <p:spPr>
          <a:xfrm>
            <a:off x="7621501" y="5761615"/>
            <a:ext cx="258913"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id="{38B51266-604A-48D1-6AEE-2B14043DA98A}"/>
              </a:ext>
            </a:extLst>
          </p:cNvPr>
          <p:cNvCxnSpPr>
            <a:cxnSpLocks/>
          </p:cNvCxnSpPr>
          <p:nvPr/>
        </p:nvCxnSpPr>
        <p:spPr>
          <a:xfrm>
            <a:off x="7883868" y="5761615"/>
            <a:ext cx="0" cy="297702"/>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419" name="TextBox 418">
            <a:extLst>
              <a:ext uri="{FF2B5EF4-FFF2-40B4-BE49-F238E27FC236}">
                <a16:creationId xmlns:a16="http://schemas.microsoft.com/office/drawing/2014/main" id="{0488BF1D-8EBE-64BA-8E8D-2EC64F95C56B}"/>
              </a:ext>
            </a:extLst>
          </p:cNvPr>
          <p:cNvSpPr txBox="1"/>
          <p:nvPr/>
        </p:nvSpPr>
        <p:spPr>
          <a:xfrm>
            <a:off x="7542857" y="5498602"/>
            <a:ext cx="438113" cy="253916"/>
          </a:xfrm>
          <a:prstGeom prst="rect">
            <a:avLst/>
          </a:prstGeom>
          <a:noFill/>
        </p:spPr>
        <p:txBody>
          <a:bodyPr wrap="square" rtlCol="0">
            <a:spAutoFit/>
          </a:bodyPr>
          <a:lstStyle/>
          <a:p>
            <a:r>
              <a:rPr lang="en-US" sz="1050" dirty="0"/>
              <a:t>123</a:t>
            </a:r>
          </a:p>
        </p:txBody>
      </p:sp>
      <p:cxnSp>
        <p:nvCxnSpPr>
          <p:cNvPr id="420" name="Straight Connector 419">
            <a:extLst>
              <a:ext uri="{FF2B5EF4-FFF2-40B4-BE49-F238E27FC236}">
                <a16:creationId xmlns:a16="http://schemas.microsoft.com/office/drawing/2014/main" id="{B1D526C8-67D3-CD62-2C11-9C167BA4EB9D}"/>
              </a:ext>
            </a:extLst>
          </p:cNvPr>
          <p:cNvCxnSpPr/>
          <p:nvPr/>
        </p:nvCxnSpPr>
        <p:spPr>
          <a:xfrm flipV="1">
            <a:off x="8701320" y="5611380"/>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id="{17CD471E-C6BF-D0F8-A8D1-9977AFC3DEA5}"/>
              </a:ext>
            </a:extLst>
          </p:cNvPr>
          <p:cNvCxnSpPr/>
          <p:nvPr/>
        </p:nvCxnSpPr>
        <p:spPr>
          <a:xfrm flipV="1">
            <a:off x="8889581" y="5598178"/>
            <a:ext cx="0" cy="70577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421">
            <a:extLst>
              <a:ext uri="{FF2B5EF4-FFF2-40B4-BE49-F238E27FC236}">
                <a16:creationId xmlns:a16="http://schemas.microsoft.com/office/drawing/2014/main" id="{D6F642ED-1F13-34DC-FF54-409EA43E066F}"/>
              </a:ext>
            </a:extLst>
          </p:cNvPr>
          <p:cNvCxnSpPr>
            <a:cxnSpLocks/>
          </p:cNvCxnSpPr>
          <p:nvPr/>
        </p:nvCxnSpPr>
        <p:spPr>
          <a:xfrm flipV="1">
            <a:off x="8682556" y="5594164"/>
            <a:ext cx="216126" cy="494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23" name="TextBox 422">
            <a:extLst>
              <a:ext uri="{FF2B5EF4-FFF2-40B4-BE49-F238E27FC236}">
                <a16:creationId xmlns:a16="http://schemas.microsoft.com/office/drawing/2014/main" id="{4E3BA28B-08C7-AF29-CEF2-D034D53B18AA}"/>
              </a:ext>
            </a:extLst>
          </p:cNvPr>
          <p:cNvSpPr txBox="1"/>
          <p:nvPr/>
        </p:nvSpPr>
        <p:spPr>
          <a:xfrm>
            <a:off x="8598790" y="5360102"/>
            <a:ext cx="354584" cy="276999"/>
          </a:xfrm>
          <a:prstGeom prst="rect">
            <a:avLst/>
          </a:prstGeom>
          <a:noFill/>
        </p:spPr>
        <p:txBody>
          <a:bodyPr wrap="none" rtlCol="0">
            <a:spAutoFit/>
          </a:bodyPr>
          <a:lstStyle/>
          <a:p>
            <a:r>
              <a:rPr lang="en-US" sz="1200" dirty="0"/>
              <a:t>78</a:t>
            </a:r>
          </a:p>
        </p:txBody>
      </p:sp>
      <p:cxnSp>
        <p:nvCxnSpPr>
          <p:cNvPr id="424" name="Straight Connector 423">
            <a:extLst>
              <a:ext uri="{FF2B5EF4-FFF2-40B4-BE49-F238E27FC236}">
                <a16:creationId xmlns:a16="http://schemas.microsoft.com/office/drawing/2014/main" id="{C80CEBA2-1CD3-C6D0-B344-4C667157DF64}"/>
              </a:ext>
            </a:extLst>
          </p:cNvPr>
          <p:cNvCxnSpPr/>
          <p:nvPr/>
        </p:nvCxnSpPr>
        <p:spPr>
          <a:xfrm flipV="1">
            <a:off x="9074772" y="5230444"/>
            <a:ext cx="0" cy="107959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424">
            <a:extLst>
              <a:ext uri="{FF2B5EF4-FFF2-40B4-BE49-F238E27FC236}">
                <a16:creationId xmlns:a16="http://schemas.microsoft.com/office/drawing/2014/main" id="{D09A56DB-EB83-838F-EA25-A45838599D5D}"/>
              </a:ext>
            </a:extLst>
          </p:cNvPr>
          <p:cNvCxnSpPr>
            <a:cxnSpLocks/>
          </p:cNvCxnSpPr>
          <p:nvPr/>
        </p:nvCxnSpPr>
        <p:spPr>
          <a:xfrm flipH="1">
            <a:off x="8828357" y="5217580"/>
            <a:ext cx="24641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6" name="Straight Connector 425">
            <a:extLst>
              <a:ext uri="{FF2B5EF4-FFF2-40B4-BE49-F238E27FC236}">
                <a16:creationId xmlns:a16="http://schemas.microsoft.com/office/drawing/2014/main" id="{6D0764BD-07C5-58A9-2332-2BC13E1BAF67}"/>
              </a:ext>
            </a:extLst>
          </p:cNvPr>
          <p:cNvCxnSpPr>
            <a:cxnSpLocks/>
          </p:cNvCxnSpPr>
          <p:nvPr/>
        </p:nvCxnSpPr>
        <p:spPr>
          <a:xfrm flipV="1">
            <a:off x="8817900" y="5217580"/>
            <a:ext cx="0" cy="37794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27" name="TextBox 426">
            <a:extLst>
              <a:ext uri="{FF2B5EF4-FFF2-40B4-BE49-F238E27FC236}">
                <a16:creationId xmlns:a16="http://schemas.microsoft.com/office/drawing/2014/main" id="{CCFA776D-C440-EAA8-F892-3D5E6363688F}"/>
              </a:ext>
            </a:extLst>
          </p:cNvPr>
          <p:cNvSpPr txBox="1"/>
          <p:nvPr/>
        </p:nvSpPr>
        <p:spPr>
          <a:xfrm>
            <a:off x="8698597" y="4999275"/>
            <a:ext cx="438113" cy="253916"/>
          </a:xfrm>
          <a:prstGeom prst="rect">
            <a:avLst/>
          </a:prstGeom>
          <a:noFill/>
        </p:spPr>
        <p:txBody>
          <a:bodyPr wrap="square" rtlCol="0">
            <a:spAutoFit/>
          </a:bodyPr>
          <a:lstStyle/>
          <a:p>
            <a:r>
              <a:rPr lang="en-US" sz="1050" dirty="0"/>
              <a:t>789</a:t>
            </a:r>
          </a:p>
        </p:txBody>
      </p:sp>
      <p:cxnSp>
        <p:nvCxnSpPr>
          <p:cNvPr id="428" name="Straight Connector 427">
            <a:extLst>
              <a:ext uri="{FF2B5EF4-FFF2-40B4-BE49-F238E27FC236}">
                <a16:creationId xmlns:a16="http://schemas.microsoft.com/office/drawing/2014/main" id="{E6F78BEE-3F5F-96AC-070C-A0549AD6BAE1}"/>
              </a:ext>
            </a:extLst>
          </p:cNvPr>
          <p:cNvCxnSpPr>
            <a:cxnSpLocks/>
          </p:cNvCxnSpPr>
          <p:nvPr/>
        </p:nvCxnSpPr>
        <p:spPr>
          <a:xfrm>
            <a:off x="8421616" y="5008888"/>
            <a:ext cx="0" cy="78769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29" name="Straight Connector 428">
            <a:extLst>
              <a:ext uri="{FF2B5EF4-FFF2-40B4-BE49-F238E27FC236}">
                <a16:creationId xmlns:a16="http://schemas.microsoft.com/office/drawing/2014/main" id="{F5593BB6-94B5-09F6-F321-857A9403F3C6}"/>
              </a:ext>
            </a:extLst>
          </p:cNvPr>
          <p:cNvCxnSpPr>
            <a:cxnSpLocks/>
          </p:cNvCxnSpPr>
          <p:nvPr/>
        </p:nvCxnSpPr>
        <p:spPr>
          <a:xfrm>
            <a:off x="8421050" y="5005359"/>
            <a:ext cx="532195"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a:extLst>
              <a:ext uri="{FF2B5EF4-FFF2-40B4-BE49-F238E27FC236}">
                <a16:creationId xmlns:a16="http://schemas.microsoft.com/office/drawing/2014/main" id="{7100E5D2-D51D-E312-8D90-C9AC7E6BEFAC}"/>
              </a:ext>
            </a:extLst>
          </p:cNvPr>
          <p:cNvCxnSpPr>
            <a:cxnSpLocks/>
          </p:cNvCxnSpPr>
          <p:nvPr/>
        </p:nvCxnSpPr>
        <p:spPr>
          <a:xfrm flipV="1">
            <a:off x="8953244" y="5005359"/>
            <a:ext cx="0" cy="20218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431" name="TextBox 430">
            <a:extLst>
              <a:ext uri="{FF2B5EF4-FFF2-40B4-BE49-F238E27FC236}">
                <a16:creationId xmlns:a16="http://schemas.microsoft.com/office/drawing/2014/main" id="{9CE0E66B-1E55-6686-40E7-D6C7E1250D23}"/>
              </a:ext>
            </a:extLst>
          </p:cNvPr>
          <p:cNvSpPr txBox="1"/>
          <p:nvPr/>
        </p:nvSpPr>
        <p:spPr>
          <a:xfrm>
            <a:off x="8436267" y="4779610"/>
            <a:ext cx="638504" cy="246221"/>
          </a:xfrm>
          <a:prstGeom prst="rect">
            <a:avLst/>
          </a:prstGeom>
          <a:noFill/>
        </p:spPr>
        <p:txBody>
          <a:bodyPr wrap="square" rtlCol="0">
            <a:spAutoFit/>
          </a:bodyPr>
          <a:lstStyle/>
          <a:p>
            <a:r>
              <a:rPr lang="en-US" sz="1000" dirty="0"/>
              <a:t>456789</a:t>
            </a:r>
          </a:p>
        </p:txBody>
      </p:sp>
      <p:cxnSp>
        <p:nvCxnSpPr>
          <p:cNvPr id="433" name="Straight Connector 432">
            <a:extLst>
              <a:ext uri="{FF2B5EF4-FFF2-40B4-BE49-F238E27FC236}">
                <a16:creationId xmlns:a16="http://schemas.microsoft.com/office/drawing/2014/main" id="{96F5C532-A7DA-954B-B9E5-C768123ACD4F}"/>
              </a:ext>
            </a:extLst>
          </p:cNvPr>
          <p:cNvCxnSpPr/>
          <p:nvPr/>
        </p:nvCxnSpPr>
        <p:spPr>
          <a:xfrm flipV="1">
            <a:off x="7764353" y="4636183"/>
            <a:ext cx="0" cy="1124838"/>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a:extLst>
              <a:ext uri="{FF2B5EF4-FFF2-40B4-BE49-F238E27FC236}">
                <a16:creationId xmlns:a16="http://schemas.microsoft.com/office/drawing/2014/main" id="{9D3EF6AE-0D80-AA41-61FC-430930945981}"/>
              </a:ext>
            </a:extLst>
          </p:cNvPr>
          <p:cNvCxnSpPr>
            <a:cxnSpLocks/>
          </p:cNvCxnSpPr>
          <p:nvPr/>
        </p:nvCxnSpPr>
        <p:spPr>
          <a:xfrm>
            <a:off x="7763021" y="4632139"/>
            <a:ext cx="892360" cy="5359"/>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38" name="Straight Connector 437">
            <a:extLst>
              <a:ext uri="{FF2B5EF4-FFF2-40B4-BE49-F238E27FC236}">
                <a16:creationId xmlns:a16="http://schemas.microsoft.com/office/drawing/2014/main" id="{F532ED49-89A0-48B8-615B-89FE654E1703}"/>
              </a:ext>
            </a:extLst>
          </p:cNvPr>
          <p:cNvCxnSpPr/>
          <p:nvPr/>
        </p:nvCxnSpPr>
        <p:spPr>
          <a:xfrm>
            <a:off x="8655381" y="4632139"/>
            <a:ext cx="0" cy="37322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3771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26000-A0E0-362D-D51D-130313BD3703}"/>
              </a:ext>
            </a:extLst>
          </p:cNvPr>
          <p:cNvSpPr>
            <a:spLocks noGrp="1"/>
          </p:cNvSpPr>
          <p:nvPr>
            <p:ph type="title"/>
          </p:nvPr>
        </p:nvSpPr>
        <p:spPr>
          <a:xfrm>
            <a:off x="581192" y="702156"/>
            <a:ext cx="11029616" cy="570053"/>
          </a:xfrm>
        </p:spPr>
        <p:txBody>
          <a:bodyPr/>
          <a:lstStyle/>
          <a:p>
            <a:r>
              <a:rPr lang="en-US"/>
              <a:t>Outline</a:t>
            </a:r>
            <a:endParaRPr lang="en-US" dirty="0"/>
          </a:p>
        </p:txBody>
      </p:sp>
      <p:sp>
        <p:nvSpPr>
          <p:cNvPr id="3" name="Content Placeholder 2">
            <a:extLst>
              <a:ext uri="{FF2B5EF4-FFF2-40B4-BE49-F238E27FC236}">
                <a16:creationId xmlns:a16="http://schemas.microsoft.com/office/drawing/2014/main" id="{E666F1C3-8545-8A08-32AF-A16F152DFAD4}"/>
              </a:ext>
            </a:extLst>
          </p:cNvPr>
          <p:cNvSpPr>
            <a:spLocks noGrp="1"/>
          </p:cNvSpPr>
          <p:nvPr>
            <p:ph idx="1"/>
          </p:nvPr>
        </p:nvSpPr>
        <p:spPr>
          <a:xfrm>
            <a:off x="581193" y="1585292"/>
            <a:ext cx="3917656" cy="4373056"/>
          </a:xfrm>
        </p:spPr>
        <p:txBody>
          <a:bodyPr anchor="t">
            <a:normAutofit/>
          </a:bodyPr>
          <a:lstStyle/>
          <a:p>
            <a:r>
              <a:rPr lang="en-US" sz="2400" dirty="0"/>
              <a:t>Hierarchical Clustering</a:t>
            </a:r>
          </a:p>
          <a:p>
            <a:pPr lvl="1"/>
            <a:r>
              <a:rPr lang="en-US" sz="1800" dirty="0"/>
              <a:t>Agglomerative</a:t>
            </a:r>
          </a:p>
          <a:p>
            <a:pPr lvl="1"/>
            <a:r>
              <a:rPr lang="en-US" sz="1800" dirty="0"/>
              <a:t>Divisive</a:t>
            </a:r>
          </a:p>
          <a:p>
            <a:r>
              <a:rPr lang="en-US" sz="2400" dirty="0"/>
              <a:t>Density Based Clustering</a:t>
            </a:r>
          </a:p>
          <a:p>
            <a:pPr lvl="1"/>
            <a:r>
              <a:rPr lang="en-US" sz="1800" dirty="0"/>
              <a:t>DBSCAN </a:t>
            </a:r>
          </a:p>
        </p:txBody>
      </p:sp>
      <p:pic>
        <p:nvPicPr>
          <p:cNvPr id="5" name="Picture 4">
            <a:extLst>
              <a:ext uri="{FF2B5EF4-FFF2-40B4-BE49-F238E27FC236}">
                <a16:creationId xmlns:a16="http://schemas.microsoft.com/office/drawing/2014/main" id="{A376E5D9-FEBD-B737-5B38-3DAB5B9A73C4}"/>
              </a:ext>
            </a:extLst>
          </p:cNvPr>
          <p:cNvPicPr>
            <a:picLocks noChangeAspect="1"/>
          </p:cNvPicPr>
          <p:nvPr/>
        </p:nvPicPr>
        <p:blipFill>
          <a:blip r:embed="rId2"/>
          <a:stretch>
            <a:fillRect/>
          </a:stretch>
        </p:blipFill>
        <p:spPr>
          <a:xfrm>
            <a:off x="10232334" y="5887284"/>
            <a:ext cx="1591917" cy="633490"/>
          </a:xfrm>
          <a:prstGeom prst="rect">
            <a:avLst/>
          </a:prstGeom>
        </p:spPr>
      </p:pic>
      <p:sp>
        <p:nvSpPr>
          <p:cNvPr id="6" name="Slide Number Placeholder 5">
            <a:extLst>
              <a:ext uri="{FF2B5EF4-FFF2-40B4-BE49-F238E27FC236}">
                <a16:creationId xmlns:a16="http://schemas.microsoft.com/office/drawing/2014/main" id="{FD9B1AD1-64DE-2A96-6B67-A3492804604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A98EE3D-8CD1-4C3F-BD1C-C98C9596463C}" type="slidenum">
              <a:rPr kumimoji="0" lang="en-US" sz="900" b="0" i="0" u="none" strike="noStrike" kern="1200" cap="none" spc="0" normalizeH="0" baseline="0" noProof="0" smtClean="0">
                <a:ln>
                  <a:noFill/>
                </a:ln>
                <a:solidFill>
                  <a:prstClr val="black">
                    <a:lumMod val="75000"/>
                    <a:lumOff val="25000"/>
                  </a:prstClr>
                </a:solidFill>
                <a:effectLst/>
                <a:uLnTx/>
                <a:uFillTx/>
                <a:latin typeface="Franklin Gothic Book" panose="020B0502020104020203"/>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900" b="0" i="0" u="none" strike="noStrike" kern="1200" cap="none" spc="0" normalizeH="0" baseline="0" noProof="0" dirty="0">
              <a:ln>
                <a:noFill/>
              </a:ln>
              <a:solidFill>
                <a:prstClr val="black">
                  <a:lumMod val="75000"/>
                  <a:lumOff val="25000"/>
                </a:prstClr>
              </a:solidFill>
              <a:effectLst/>
              <a:uLnTx/>
              <a:uFillTx/>
              <a:latin typeface="Franklin Gothic Book" panose="020B0502020104020203"/>
              <a:ea typeface="+mn-ea"/>
              <a:cs typeface="+mn-cs"/>
            </a:endParaRPr>
          </a:p>
        </p:txBody>
      </p:sp>
      <p:grpSp>
        <p:nvGrpSpPr>
          <p:cNvPr id="9" name="Group 8">
            <a:extLst>
              <a:ext uri="{FF2B5EF4-FFF2-40B4-BE49-F238E27FC236}">
                <a16:creationId xmlns:a16="http://schemas.microsoft.com/office/drawing/2014/main" id="{7FCF7DE9-76CF-5255-0A07-3D391BB506A2}"/>
              </a:ext>
            </a:extLst>
          </p:cNvPr>
          <p:cNvGrpSpPr/>
          <p:nvPr/>
        </p:nvGrpSpPr>
        <p:grpSpPr>
          <a:xfrm>
            <a:off x="4350775" y="899653"/>
            <a:ext cx="5645784" cy="5073548"/>
            <a:chOff x="4734625" y="1607020"/>
            <a:chExt cx="5261933" cy="4638031"/>
          </a:xfrm>
        </p:grpSpPr>
        <p:pic>
          <p:nvPicPr>
            <p:cNvPr id="4" name="Picture 2">
              <a:hlinkClick r:id="rId3"/>
              <a:extLst>
                <a:ext uri="{FF2B5EF4-FFF2-40B4-BE49-F238E27FC236}">
                  <a16:creationId xmlns:a16="http://schemas.microsoft.com/office/drawing/2014/main" id="{34494FF1-83E1-B837-CE44-5BF9384FE6F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0317"/>
            <a:stretch/>
          </p:blipFill>
          <p:spPr bwMode="auto">
            <a:xfrm>
              <a:off x="4734625" y="1607020"/>
              <a:ext cx="5261933" cy="463803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DAED163D-CF23-9044-9CFB-273DEAEA887F}"/>
                </a:ext>
              </a:extLst>
            </p:cNvPr>
            <p:cNvSpPr/>
            <p:nvPr/>
          </p:nvSpPr>
          <p:spPr>
            <a:xfrm>
              <a:off x="4734625" y="2681416"/>
              <a:ext cx="5224921" cy="1421027"/>
            </a:xfrm>
            <a:prstGeom prst="rect">
              <a:avLst/>
            </a:prstGeom>
            <a:solidFill>
              <a:srgbClr val="FFE03A">
                <a:alpha val="19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0652124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F601C-38A7-826A-5FE1-45D9DA59DA31}"/>
              </a:ext>
            </a:extLst>
          </p:cNvPr>
          <p:cNvSpPr>
            <a:spLocks noGrp="1"/>
          </p:cNvSpPr>
          <p:nvPr>
            <p:ph type="title"/>
          </p:nvPr>
        </p:nvSpPr>
        <p:spPr/>
        <p:txBody>
          <a:bodyPr/>
          <a:lstStyle/>
          <a:p>
            <a:r>
              <a:rPr lang="en-US" dirty="0"/>
              <a:t>Using Dendrograms to find Optimal Cluster Number</a:t>
            </a:r>
          </a:p>
        </p:txBody>
      </p:sp>
      <p:sp>
        <p:nvSpPr>
          <p:cNvPr id="3" name="Content Placeholder 2">
            <a:extLst>
              <a:ext uri="{FF2B5EF4-FFF2-40B4-BE49-F238E27FC236}">
                <a16:creationId xmlns:a16="http://schemas.microsoft.com/office/drawing/2014/main" id="{56591767-1D42-BF54-B324-F3CBD435C7D8}"/>
              </a:ext>
            </a:extLst>
          </p:cNvPr>
          <p:cNvSpPr>
            <a:spLocks noGrp="1"/>
          </p:cNvSpPr>
          <p:nvPr>
            <p:ph idx="1"/>
          </p:nvPr>
        </p:nvSpPr>
        <p:spPr>
          <a:xfrm>
            <a:off x="581193" y="1451113"/>
            <a:ext cx="5730707" cy="4524237"/>
          </a:xfrm>
        </p:spPr>
        <p:txBody>
          <a:bodyPr>
            <a:normAutofit/>
          </a:bodyPr>
          <a:lstStyle/>
          <a:p>
            <a:pPr marL="0" indent="0" algn="l">
              <a:buNone/>
            </a:pPr>
            <a:r>
              <a:rPr lang="en-US" sz="2000" b="0" i="0" dirty="0">
                <a:solidFill>
                  <a:srgbClr val="242424"/>
                </a:solidFill>
                <a:effectLst/>
                <a:latin typeface="source-serif-pro"/>
              </a:rPr>
              <a:t>We can use a dendrogram to visualize the history of groupings and figure out the optimal number of clusters.</a:t>
            </a:r>
          </a:p>
          <a:p>
            <a:pPr algn="l">
              <a:buFont typeface="+mj-lt"/>
              <a:buAutoNum type="arabicPeriod"/>
            </a:pPr>
            <a:r>
              <a:rPr lang="en-US" sz="2000" b="0" i="0" dirty="0">
                <a:solidFill>
                  <a:srgbClr val="242424"/>
                </a:solidFill>
                <a:effectLst/>
                <a:latin typeface="source-serif-pro"/>
              </a:rPr>
              <a:t>Determine the largest vertical distance that doesn’t intersect any of the other clusters</a:t>
            </a:r>
          </a:p>
          <a:p>
            <a:pPr algn="l">
              <a:buFont typeface="+mj-lt"/>
              <a:buAutoNum type="arabicPeriod"/>
            </a:pPr>
            <a:r>
              <a:rPr lang="en-US" sz="2000" b="0" i="0" dirty="0">
                <a:solidFill>
                  <a:srgbClr val="242424"/>
                </a:solidFill>
                <a:effectLst/>
                <a:latin typeface="source-serif-pro"/>
              </a:rPr>
              <a:t>Draw a horizontal line across the diagram</a:t>
            </a:r>
          </a:p>
          <a:p>
            <a:pPr algn="l">
              <a:buFont typeface="+mj-lt"/>
              <a:buAutoNum type="arabicPeriod"/>
            </a:pPr>
            <a:r>
              <a:rPr lang="en-US" sz="2000" b="0" i="0" dirty="0">
                <a:solidFill>
                  <a:srgbClr val="242424"/>
                </a:solidFill>
                <a:effectLst/>
                <a:latin typeface="source-serif-pro"/>
              </a:rPr>
              <a:t>The optimal number of clusters is equal to the number of vertical lines going through the horizontal line</a:t>
            </a:r>
          </a:p>
        </p:txBody>
      </p:sp>
      <p:sp>
        <p:nvSpPr>
          <p:cNvPr id="4" name="Slide Number Placeholder 3">
            <a:extLst>
              <a:ext uri="{FF2B5EF4-FFF2-40B4-BE49-F238E27FC236}">
                <a16:creationId xmlns:a16="http://schemas.microsoft.com/office/drawing/2014/main" id="{25951CFF-BF9E-8FB2-6DF8-06B1A506C3EB}"/>
              </a:ext>
            </a:extLst>
          </p:cNvPr>
          <p:cNvSpPr>
            <a:spLocks noGrp="1"/>
          </p:cNvSpPr>
          <p:nvPr>
            <p:ph type="sldNum" sz="quarter" idx="12"/>
          </p:nvPr>
        </p:nvSpPr>
        <p:spPr/>
        <p:txBody>
          <a:bodyPr/>
          <a:lstStyle/>
          <a:p>
            <a:fld id="{3A98EE3D-8CD1-4C3F-BD1C-C98C9596463C}" type="slidenum">
              <a:rPr lang="en-US" smtClean="0"/>
              <a:t>20</a:t>
            </a:fld>
            <a:endParaRPr lang="en-US" dirty="0"/>
          </a:p>
        </p:txBody>
      </p:sp>
      <p:pic>
        <p:nvPicPr>
          <p:cNvPr id="10242" name="Picture 2">
            <a:extLst>
              <a:ext uri="{FF2B5EF4-FFF2-40B4-BE49-F238E27FC236}">
                <a16:creationId xmlns:a16="http://schemas.microsoft.com/office/drawing/2014/main" id="{2BC00ECE-A2A5-43A0-1FA5-93DA14F4D8E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711" t="4928" r="19202" b="13623"/>
          <a:stretch/>
        </p:blipFill>
        <p:spPr bwMode="auto">
          <a:xfrm>
            <a:off x="6489700" y="2053772"/>
            <a:ext cx="5334000" cy="3568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728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omputer script on a screen">
            <a:extLst>
              <a:ext uri="{FF2B5EF4-FFF2-40B4-BE49-F238E27FC236}">
                <a16:creationId xmlns:a16="http://schemas.microsoft.com/office/drawing/2014/main" id="{CB4E2830-9F16-48D4-7AA0-CD5D6FFC4F50}"/>
              </a:ext>
            </a:extLst>
          </p:cNvPr>
          <p:cNvPicPr>
            <a:picLocks noChangeAspect="1"/>
          </p:cNvPicPr>
          <p:nvPr/>
        </p:nvPicPr>
        <p:blipFill rotWithShape="1">
          <a:blip r:embed="rId3"/>
          <a:srcRect t="5981" b="9749"/>
          <a:stretch/>
        </p:blipFill>
        <p:spPr>
          <a:xfrm>
            <a:off x="3" y="-22"/>
            <a:ext cx="12191997" cy="6858022"/>
          </a:xfrm>
          <a:prstGeom prst="rect">
            <a:avLst/>
          </a:prstGeom>
        </p:spPr>
      </p:pic>
      <p:sp>
        <p:nvSpPr>
          <p:cNvPr id="2" name="Title 1">
            <a:extLst>
              <a:ext uri="{FF2B5EF4-FFF2-40B4-BE49-F238E27FC236}">
                <a16:creationId xmlns:a16="http://schemas.microsoft.com/office/drawing/2014/main" id="{D10CC480-BC1D-ACF8-5E81-C9C57C2CD815}"/>
              </a:ext>
            </a:extLst>
          </p:cNvPr>
          <p:cNvSpPr>
            <a:spLocks noGrp="1"/>
          </p:cNvSpPr>
          <p:nvPr>
            <p:ph type="title"/>
          </p:nvPr>
        </p:nvSpPr>
        <p:spPr>
          <a:xfrm>
            <a:off x="5185317" y="1920473"/>
            <a:ext cx="6240555" cy="3569242"/>
          </a:xfrm>
        </p:spPr>
        <p:txBody>
          <a:bodyPr vert="horz" lIns="91440" tIns="45720" rIns="91440" bIns="45720" rtlCol="0" anchor="t">
            <a:normAutofit/>
          </a:bodyPr>
          <a:lstStyle/>
          <a:p>
            <a:pPr algn="r"/>
            <a:r>
              <a:rPr lang="en-US" sz="4800" dirty="0">
                <a:solidFill>
                  <a:schemeClr val="bg1"/>
                </a:solidFill>
              </a:rPr>
              <a:t>Agglomerative Clustering </a:t>
            </a:r>
            <a:br>
              <a:rPr lang="en-US" sz="4800" dirty="0">
                <a:solidFill>
                  <a:schemeClr val="bg1"/>
                </a:solidFill>
              </a:rPr>
            </a:br>
            <a:r>
              <a:rPr lang="en-US" sz="4800" dirty="0">
                <a:solidFill>
                  <a:schemeClr val="bg1"/>
                </a:solidFill>
              </a:rPr>
              <a:t>Python Example</a:t>
            </a:r>
          </a:p>
        </p:txBody>
      </p:sp>
      <p:sp>
        <p:nvSpPr>
          <p:cNvPr id="4" name="Slide Number Placeholder 3">
            <a:extLst>
              <a:ext uri="{FF2B5EF4-FFF2-40B4-BE49-F238E27FC236}">
                <a16:creationId xmlns:a16="http://schemas.microsoft.com/office/drawing/2014/main" id="{82ADFDB9-1E8B-962A-E7C7-F4C833FFCF9A}"/>
              </a:ext>
            </a:extLst>
          </p:cNvPr>
          <p:cNvSpPr>
            <a:spLocks noGrp="1"/>
          </p:cNvSpPr>
          <p:nvPr>
            <p:ph type="sldNum" sz="quarter" idx="12"/>
          </p:nvPr>
        </p:nvSpPr>
        <p:spPr>
          <a:xfrm>
            <a:off x="649224" y="5852160"/>
            <a:ext cx="402336" cy="365125"/>
          </a:xfrm>
        </p:spPr>
        <p:txBody>
          <a:bodyPr vert="horz" lIns="91440" tIns="45720" rIns="91440" bIns="45720" rtlCol="0" anchor="b">
            <a:normAutofit/>
          </a:bodyPr>
          <a:lstStyle/>
          <a:p>
            <a:pPr defTabSz="457200">
              <a:spcAft>
                <a:spcPts val="600"/>
              </a:spcAft>
            </a:pPr>
            <a:fld id="{3A98EE3D-8CD1-4C3F-BD1C-C98C9596463C}" type="slidenum">
              <a:rPr lang="en-US" sz="1000" kern="1200">
                <a:solidFill>
                  <a:schemeClr val="bg1"/>
                </a:solidFill>
                <a:latin typeface="+mn-lt"/>
                <a:ea typeface="+mn-ea"/>
                <a:cs typeface="+mn-cs"/>
              </a:rPr>
              <a:pPr defTabSz="457200">
                <a:spcAft>
                  <a:spcPts val="600"/>
                </a:spcAft>
              </a:pPr>
              <a:t>21</a:t>
            </a:fld>
            <a:endParaRPr lang="en-US" sz="1000" kern="1200">
              <a:solidFill>
                <a:schemeClr val="bg1"/>
              </a:solidFill>
              <a:latin typeface="+mn-lt"/>
              <a:ea typeface="+mn-ea"/>
              <a:cs typeface="+mn-cs"/>
            </a:endParaRPr>
          </a:p>
        </p:txBody>
      </p:sp>
    </p:spTree>
    <p:extLst>
      <p:ext uri="{BB962C8B-B14F-4D97-AF65-F5344CB8AC3E}">
        <p14:creationId xmlns:p14="http://schemas.microsoft.com/office/powerpoint/2010/main" val="11144960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82D4C-7750-2BD7-2B51-29E4E894B81F}"/>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C680B168-3C9B-3D32-4B98-C52A1B795C02}"/>
              </a:ext>
            </a:extLst>
          </p:cNvPr>
          <p:cNvSpPr>
            <a:spLocks noGrp="1"/>
          </p:cNvSpPr>
          <p:nvPr>
            <p:ph idx="1"/>
          </p:nvPr>
        </p:nvSpPr>
        <p:spPr/>
        <p:txBody>
          <a:bodyPr>
            <a:normAutofit lnSpcReduction="10000"/>
          </a:bodyPr>
          <a:lstStyle/>
          <a:p>
            <a:r>
              <a:rPr lang="en-US" dirty="0">
                <a:hlinkClick r:id="rId2"/>
              </a:rPr>
              <a:t>https://towardsdatascience.com/the-5-clustering-algorithms-data-scientists-need-to-know-a36d136ef68</a:t>
            </a:r>
            <a:endParaRPr lang="en-US" dirty="0"/>
          </a:p>
          <a:p>
            <a:r>
              <a:rPr lang="en-US" dirty="0">
                <a:hlinkClick r:id="rId3"/>
              </a:rPr>
              <a:t>https://www.geeksforgeeks.org/ml-k-medoids-clustering-with-example/</a:t>
            </a:r>
            <a:endParaRPr lang="en-US" dirty="0"/>
          </a:p>
          <a:p>
            <a:r>
              <a:rPr lang="en-US" dirty="0">
                <a:hlinkClick r:id="rId4"/>
              </a:rPr>
              <a:t>https://www.analyticsvidhya.com/blog/2021/06/kmodes-clustering-algorithm-for-categorical-data/#h-what-is-kmodes</a:t>
            </a:r>
            <a:r>
              <a:rPr lang="en-US" dirty="0"/>
              <a:t>  </a:t>
            </a:r>
          </a:p>
          <a:p>
            <a:r>
              <a:rPr lang="en-US" dirty="0">
                <a:hlinkClick r:id="rId5"/>
              </a:rPr>
              <a:t>https://towardsdatascience.com/the-k-prototype-as-clustering-algorithm-for-mixed-data-type-categorical-and-numerical-fe7c50538ebb</a:t>
            </a:r>
            <a:r>
              <a:rPr lang="en-US" dirty="0"/>
              <a:t> </a:t>
            </a:r>
          </a:p>
          <a:p>
            <a:r>
              <a:rPr lang="en-US" dirty="0">
                <a:hlinkClick r:id="rId6"/>
              </a:rPr>
              <a:t>http://scikit-learn.org/stable/modules/clustering.html</a:t>
            </a:r>
            <a:r>
              <a:rPr lang="en-US" dirty="0"/>
              <a:t> </a:t>
            </a:r>
          </a:p>
          <a:p>
            <a:r>
              <a:rPr lang="en-US" dirty="0">
                <a:hlinkClick r:id="rId7"/>
              </a:rPr>
              <a:t>https://citeseerx.ist.psu.edu/viewdoc/download?doi=10.1.1.15.4028&amp;rep=rep1&amp;type=pdf</a:t>
            </a:r>
            <a:r>
              <a:rPr lang="en-US" dirty="0"/>
              <a:t> </a:t>
            </a:r>
          </a:p>
          <a:p>
            <a:r>
              <a:rPr lang="en-US" dirty="0">
                <a:hlinkClick r:id="rId8"/>
              </a:rPr>
              <a:t>https://github.com/nicodv/kmodes/blob/master/kmodes/kprototypes.py</a:t>
            </a:r>
            <a:r>
              <a:rPr lang="en-US" dirty="0"/>
              <a:t> </a:t>
            </a:r>
          </a:p>
          <a:p>
            <a:r>
              <a:rPr lang="en-US" dirty="0">
                <a:hlinkClick r:id="rId9"/>
              </a:rPr>
              <a:t>https://dashee87.github.io/data%20science/general/Clustering-with-Scikit-with-GIFs/</a:t>
            </a:r>
            <a:r>
              <a:rPr lang="en-US" dirty="0"/>
              <a:t> </a:t>
            </a:r>
          </a:p>
          <a:p>
            <a:r>
              <a:rPr lang="en-US" dirty="0">
                <a:hlinkClick r:id="rId10"/>
              </a:rPr>
              <a:t>https://www.geeksforgeeks.org/difference-between-agglomerative-clustering-and-divisive-clustering/</a:t>
            </a:r>
            <a:r>
              <a:rPr lang="en-US" dirty="0"/>
              <a:t> </a:t>
            </a:r>
          </a:p>
          <a:p>
            <a:r>
              <a:rPr lang="en-US" dirty="0">
                <a:hlinkClick r:id="rId11"/>
              </a:rPr>
              <a:t>https://stackabuse.com/dbscan-with-scikit-learn-in-python/</a:t>
            </a:r>
            <a:r>
              <a:rPr lang="en-US" dirty="0"/>
              <a:t> </a:t>
            </a:r>
          </a:p>
        </p:txBody>
      </p:sp>
      <p:sp>
        <p:nvSpPr>
          <p:cNvPr id="4" name="Slide Number Placeholder 3">
            <a:extLst>
              <a:ext uri="{FF2B5EF4-FFF2-40B4-BE49-F238E27FC236}">
                <a16:creationId xmlns:a16="http://schemas.microsoft.com/office/drawing/2014/main" id="{093D6489-2ABD-3D26-B816-C0D7B293EBA6}"/>
              </a:ext>
            </a:extLst>
          </p:cNvPr>
          <p:cNvSpPr>
            <a:spLocks noGrp="1"/>
          </p:cNvSpPr>
          <p:nvPr>
            <p:ph type="sldNum" sz="quarter" idx="12"/>
          </p:nvPr>
        </p:nvSpPr>
        <p:spPr/>
        <p:txBody>
          <a:bodyPr/>
          <a:lstStyle/>
          <a:p>
            <a:fld id="{3A98EE3D-8CD1-4C3F-BD1C-C98C9596463C}" type="slidenum">
              <a:rPr lang="en-US" smtClean="0"/>
              <a:t>22</a:t>
            </a:fld>
            <a:endParaRPr lang="en-US" dirty="0"/>
          </a:p>
        </p:txBody>
      </p:sp>
    </p:spTree>
    <p:extLst>
      <p:ext uri="{BB962C8B-B14F-4D97-AF65-F5344CB8AC3E}">
        <p14:creationId xmlns:p14="http://schemas.microsoft.com/office/powerpoint/2010/main" val="232726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44E5C-DC51-9596-1A72-BCFF57BE7FA6}"/>
              </a:ext>
            </a:extLst>
          </p:cNvPr>
          <p:cNvSpPr>
            <a:spLocks noGrp="1"/>
          </p:cNvSpPr>
          <p:nvPr>
            <p:ph type="title"/>
          </p:nvPr>
        </p:nvSpPr>
        <p:spPr>
          <a:xfrm>
            <a:off x="609906" y="702156"/>
            <a:ext cx="5913557" cy="539236"/>
          </a:xfrm>
        </p:spPr>
        <p:txBody>
          <a:bodyPr vert="horz" lIns="91440" tIns="45720" rIns="91440" bIns="45720" rtlCol="0" anchor="b">
            <a:normAutofit/>
          </a:bodyPr>
          <a:lstStyle/>
          <a:p>
            <a:r>
              <a:rPr lang="en-US" dirty="0"/>
              <a:t>Hierarchical Clustering</a:t>
            </a:r>
          </a:p>
        </p:txBody>
      </p:sp>
      <p:sp>
        <p:nvSpPr>
          <p:cNvPr id="8" name="TextBox 7">
            <a:extLst>
              <a:ext uri="{FF2B5EF4-FFF2-40B4-BE49-F238E27FC236}">
                <a16:creationId xmlns:a16="http://schemas.microsoft.com/office/drawing/2014/main" id="{0D5FCBDA-1D9F-D3D4-D5D9-DEB7A6724DD8}"/>
              </a:ext>
            </a:extLst>
          </p:cNvPr>
          <p:cNvSpPr txBox="1"/>
          <p:nvPr/>
        </p:nvSpPr>
        <p:spPr>
          <a:xfrm>
            <a:off x="638620" y="1415845"/>
            <a:ext cx="3568661" cy="4739999"/>
          </a:xfrm>
          <a:prstGeom prst="rect">
            <a:avLst/>
          </a:prstGeom>
        </p:spPr>
        <p:txBody>
          <a:bodyPr vert="horz" lIns="91440" tIns="45720" rIns="91440" bIns="45720" rtlCol="0" anchor="ctr">
            <a:normAutofit fontScale="92500"/>
          </a:bodyPr>
          <a:lstStyle/>
          <a:p>
            <a:pPr defTabSz="457200">
              <a:spcBef>
                <a:spcPct val="20000"/>
              </a:spcBef>
              <a:spcAft>
                <a:spcPts val="600"/>
              </a:spcAft>
              <a:buClr>
                <a:schemeClr val="accent1"/>
              </a:buClr>
              <a:buSzPct val="92000"/>
            </a:pPr>
            <a:r>
              <a:rPr lang="en-US" sz="2000" b="0" i="0" kern="1200" dirty="0">
                <a:solidFill>
                  <a:schemeClr val="tx1">
                    <a:lumMod val="75000"/>
                    <a:lumOff val="25000"/>
                  </a:schemeClr>
                </a:solidFill>
                <a:effectLst/>
                <a:latin typeface="+mn-lt"/>
                <a:ea typeface="+mn-ea"/>
                <a:cs typeface="+mn-cs"/>
              </a:rPr>
              <a:t>There are two types of Hierarchical clustering techniques:</a:t>
            </a:r>
          </a:p>
          <a:p>
            <a:pPr marL="342900" lvl="5" indent="-342900" defTabSz="457200">
              <a:spcBef>
                <a:spcPct val="20000"/>
              </a:spcBef>
              <a:spcAft>
                <a:spcPts val="600"/>
              </a:spcAft>
              <a:buClr>
                <a:schemeClr val="accent1"/>
              </a:buClr>
              <a:buSzPct val="92000"/>
              <a:buFont typeface="Wingdings 2" panose="05020102010507070707" pitchFamily="18" charset="2"/>
              <a:buChar char=""/>
            </a:pPr>
            <a:r>
              <a:rPr lang="en-US" sz="2000" b="1" i="0" kern="1200" dirty="0">
                <a:solidFill>
                  <a:schemeClr val="tx1">
                    <a:lumMod val="75000"/>
                    <a:lumOff val="25000"/>
                  </a:schemeClr>
                </a:solidFill>
                <a:effectLst/>
                <a:latin typeface="+mn-lt"/>
                <a:ea typeface="+mn-ea"/>
                <a:cs typeface="+mn-cs"/>
              </a:rPr>
              <a:t>Agglomerative</a:t>
            </a:r>
            <a:r>
              <a:rPr lang="en-US" sz="2000" b="0" i="0" kern="1200" dirty="0">
                <a:solidFill>
                  <a:schemeClr val="tx1">
                    <a:lumMod val="75000"/>
                    <a:lumOff val="25000"/>
                  </a:schemeClr>
                </a:solidFill>
                <a:effectLst/>
                <a:latin typeface="+mn-lt"/>
                <a:ea typeface="+mn-ea"/>
                <a:cs typeface="+mn-cs"/>
              </a:rPr>
              <a:t> </a:t>
            </a:r>
          </a:p>
          <a:p>
            <a:pPr marL="342900" lvl="5" indent="-342900" defTabSz="457200">
              <a:spcBef>
                <a:spcPct val="20000"/>
              </a:spcBef>
              <a:spcAft>
                <a:spcPts val="600"/>
              </a:spcAft>
              <a:buClr>
                <a:schemeClr val="accent1"/>
              </a:buClr>
              <a:buSzPct val="92000"/>
              <a:buFont typeface="Wingdings 2" panose="05020102010507070707" pitchFamily="18" charset="2"/>
              <a:buChar char=""/>
            </a:pPr>
            <a:r>
              <a:rPr lang="en-US" sz="2000" b="1" i="0" kern="1200" dirty="0">
                <a:solidFill>
                  <a:schemeClr val="tx1">
                    <a:lumMod val="75000"/>
                    <a:lumOff val="25000"/>
                  </a:schemeClr>
                </a:solidFill>
                <a:effectLst/>
                <a:latin typeface="+mn-lt"/>
                <a:ea typeface="+mn-ea"/>
                <a:cs typeface="+mn-cs"/>
              </a:rPr>
              <a:t>Divisive</a:t>
            </a:r>
            <a:r>
              <a:rPr lang="en-US" sz="2000" b="0" i="0" kern="1200" dirty="0">
                <a:solidFill>
                  <a:schemeClr val="tx1">
                    <a:lumMod val="75000"/>
                    <a:lumOff val="25000"/>
                  </a:schemeClr>
                </a:solidFill>
                <a:effectLst/>
                <a:latin typeface="+mn-lt"/>
                <a:ea typeface="+mn-ea"/>
                <a:cs typeface="+mn-cs"/>
              </a:rPr>
              <a:t> </a:t>
            </a:r>
          </a:p>
          <a:p>
            <a:pPr defTabSz="457200">
              <a:spcBef>
                <a:spcPct val="20000"/>
              </a:spcBef>
              <a:spcAft>
                <a:spcPts val="600"/>
              </a:spcAft>
              <a:buClr>
                <a:schemeClr val="accent1"/>
              </a:buClr>
              <a:buSzPct val="92000"/>
              <a:buFont typeface="Wingdings 2" panose="05020102010507070707" pitchFamily="18" charset="2"/>
              <a:buChar char=""/>
            </a:pPr>
            <a:r>
              <a:rPr lang="en-US" sz="2000" b="0" i="0" kern="1200" dirty="0">
                <a:solidFill>
                  <a:schemeClr val="tx1">
                    <a:lumMod val="75000"/>
                    <a:lumOff val="25000"/>
                  </a:schemeClr>
                </a:solidFill>
                <a:effectLst/>
                <a:latin typeface="+mn-lt"/>
                <a:ea typeface="+mn-ea"/>
                <a:cs typeface="+mn-cs"/>
              </a:rPr>
              <a:t> Agglomerative clustering is a </a:t>
            </a:r>
            <a:r>
              <a:rPr lang="en-US" sz="2000" b="1" i="0" kern="1200" dirty="0">
                <a:solidFill>
                  <a:schemeClr val="tx1">
                    <a:lumMod val="75000"/>
                    <a:lumOff val="25000"/>
                  </a:schemeClr>
                </a:solidFill>
                <a:effectLst/>
                <a:latin typeface="+mn-lt"/>
                <a:ea typeface="+mn-ea"/>
                <a:cs typeface="+mn-cs"/>
              </a:rPr>
              <a:t>bottom-up</a:t>
            </a:r>
            <a:r>
              <a:rPr lang="en-US" sz="2000" b="0" i="0" kern="1200" dirty="0">
                <a:solidFill>
                  <a:schemeClr val="tx1">
                    <a:lumMod val="75000"/>
                    <a:lumOff val="25000"/>
                  </a:schemeClr>
                </a:solidFill>
                <a:effectLst/>
                <a:latin typeface="+mn-lt"/>
                <a:ea typeface="+mn-ea"/>
                <a:cs typeface="+mn-cs"/>
              </a:rPr>
              <a:t> approach. Start with every point as a cluster and combine points till only a single cluster. (most common)</a:t>
            </a:r>
          </a:p>
          <a:p>
            <a:pPr defTabSz="457200">
              <a:spcBef>
                <a:spcPct val="20000"/>
              </a:spcBef>
              <a:spcAft>
                <a:spcPts val="600"/>
              </a:spcAft>
              <a:buClr>
                <a:schemeClr val="accent1"/>
              </a:buClr>
              <a:buSzPct val="92000"/>
              <a:buFont typeface="Wingdings 2" panose="05020102010507070707" pitchFamily="18" charset="2"/>
              <a:buChar char=""/>
            </a:pPr>
            <a:r>
              <a:rPr lang="en-US" sz="2000" b="0" i="0" kern="1200" dirty="0">
                <a:solidFill>
                  <a:schemeClr val="tx1">
                    <a:lumMod val="75000"/>
                    <a:lumOff val="25000"/>
                  </a:schemeClr>
                </a:solidFill>
                <a:effectLst/>
                <a:latin typeface="+mn-lt"/>
                <a:ea typeface="+mn-ea"/>
                <a:cs typeface="+mn-cs"/>
              </a:rPr>
              <a:t> Divisive clustering is a </a:t>
            </a:r>
            <a:r>
              <a:rPr lang="en-US" sz="2000" b="1" i="0" kern="1200" dirty="0">
                <a:solidFill>
                  <a:schemeClr val="tx1">
                    <a:lumMod val="75000"/>
                    <a:lumOff val="25000"/>
                  </a:schemeClr>
                </a:solidFill>
                <a:effectLst/>
                <a:latin typeface="+mn-lt"/>
                <a:ea typeface="+mn-ea"/>
                <a:cs typeface="+mn-cs"/>
              </a:rPr>
              <a:t>top-down</a:t>
            </a:r>
            <a:r>
              <a:rPr lang="en-US" sz="2000" b="0" i="0" kern="1200" dirty="0">
                <a:solidFill>
                  <a:schemeClr val="tx1">
                    <a:lumMod val="75000"/>
                    <a:lumOff val="25000"/>
                  </a:schemeClr>
                </a:solidFill>
                <a:effectLst/>
                <a:latin typeface="+mn-lt"/>
                <a:ea typeface="+mn-ea"/>
                <a:cs typeface="+mn-cs"/>
              </a:rPr>
              <a:t> approach. Start with one large cluster and divide it into two, three, four, or more clusters</a:t>
            </a:r>
            <a:r>
              <a:rPr lang="en-US" sz="2000" kern="1200" dirty="0">
                <a:solidFill>
                  <a:schemeClr val="tx1">
                    <a:lumMod val="75000"/>
                    <a:lumOff val="25000"/>
                  </a:schemeClr>
                </a:solidFill>
                <a:latin typeface="+mn-lt"/>
                <a:ea typeface="+mn-ea"/>
                <a:cs typeface="+mn-cs"/>
              </a:rPr>
              <a:t>.</a:t>
            </a:r>
            <a:endParaRPr lang="en-US" sz="2000" b="0" i="0" kern="1200" dirty="0">
              <a:solidFill>
                <a:schemeClr val="tx1">
                  <a:lumMod val="75000"/>
                  <a:lumOff val="25000"/>
                </a:schemeClr>
              </a:solidFill>
              <a:effectLst/>
              <a:latin typeface="+mn-lt"/>
              <a:ea typeface="+mn-ea"/>
              <a:cs typeface="+mn-cs"/>
            </a:endParaRPr>
          </a:p>
        </p:txBody>
      </p:sp>
      <p:pic>
        <p:nvPicPr>
          <p:cNvPr id="1038" name="Picture 14" descr="divisive">
            <a:extLst>
              <a:ext uri="{FF2B5EF4-FFF2-40B4-BE49-F238E27FC236}">
                <a16:creationId xmlns:a16="http://schemas.microsoft.com/office/drawing/2014/main" id="{FF156052-97A4-B1F6-8AA3-5B1EA7C1CAD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342036" y="1932039"/>
            <a:ext cx="7230761" cy="2801919"/>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B6C736CF-900A-04D7-92CC-CE18DE2A2C53}"/>
              </a:ext>
            </a:extLst>
          </p:cNvPr>
          <p:cNvSpPr>
            <a:spLocks noGrp="1"/>
          </p:cNvSpPr>
          <p:nvPr>
            <p:ph type="sldNum" sz="quarter" idx="12"/>
          </p:nvPr>
        </p:nvSpPr>
        <p:spPr>
          <a:xfrm>
            <a:off x="10558300" y="6423914"/>
            <a:ext cx="1052510" cy="365125"/>
          </a:xfrm>
        </p:spPr>
        <p:txBody>
          <a:bodyPr vert="horz" lIns="91440" tIns="45720" rIns="91440" bIns="45720" rtlCol="0" anchor="ctr">
            <a:normAutofit/>
          </a:bodyPr>
          <a:lstStyle/>
          <a:p>
            <a:pPr defTabSz="457200">
              <a:spcAft>
                <a:spcPts val="600"/>
              </a:spcAft>
            </a:pPr>
            <a:fld id="{3A98EE3D-8CD1-4C3F-BD1C-C98C9596463C}" type="slidenum">
              <a:rPr lang="en-US" kern="1200" smtClean="0">
                <a:latin typeface="+mn-lt"/>
                <a:ea typeface="+mn-ea"/>
                <a:cs typeface="+mn-cs"/>
              </a:rPr>
              <a:pPr defTabSz="457200">
                <a:spcAft>
                  <a:spcPts val="600"/>
                </a:spcAft>
              </a:pPr>
              <a:t>3</a:t>
            </a:fld>
            <a:endParaRPr lang="en-US" kern="1200">
              <a:latin typeface="+mn-lt"/>
              <a:ea typeface="+mn-ea"/>
              <a:cs typeface="+mn-cs"/>
            </a:endParaRPr>
          </a:p>
        </p:txBody>
      </p:sp>
    </p:spTree>
    <p:extLst>
      <p:ext uri="{BB962C8B-B14F-4D97-AF65-F5344CB8AC3E}">
        <p14:creationId xmlns:p14="http://schemas.microsoft.com/office/powerpoint/2010/main" val="1633360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0E9EF-6625-4127-6AAB-256D7E6F74A9}"/>
              </a:ext>
            </a:extLst>
          </p:cNvPr>
          <p:cNvSpPr>
            <a:spLocks noGrp="1"/>
          </p:cNvSpPr>
          <p:nvPr>
            <p:ph type="title"/>
          </p:nvPr>
        </p:nvSpPr>
        <p:spPr>
          <a:xfrm>
            <a:off x="581192" y="702156"/>
            <a:ext cx="11138740" cy="550174"/>
          </a:xfrm>
        </p:spPr>
        <p:txBody>
          <a:bodyPr>
            <a:normAutofit/>
          </a:bodyPr>
          <a:lstStyle/>
          <a:p>
            <a:r>
              <a:rPr lang="en-US" dirty="0"/>
              <a:t>Comparison between Agglomerative and Divisive Clustering</a:t>
            </a:r>
          </a:p>
        </p:txBody>
      </p:sp>
      <p:sp>
        <p:nvSpPr>
          <p:cNvPr id="4" name="Slide Number Placeholder 3">
            <a:extLst>
              <a:ext uri="{FF2B5EF4-FFF2-40B4-BE49-F238E27FC236}">
                <a16:creationId xmlns:a16="http://schemas.microsoft.com/office/drawing/2014/main" id="{D663CA93-EB80-BCEB-F916-3E511772BD73}"/>
              </a:ext>
            </a:extLst>
          </p:cNvPr>
          <p:cNvSpPr>
            <a:spLocks noGrp="1"/>
          </p:cNvSpPr>
          <p:nvPr>
            <p:ph type="sldNum" sz="quarter" idx="12"/>
          </p:nvPr>
        </p:nvSpPr>
        <p:spPr/>
        <p:txBody>
          <a:bodyPr/>
          <a:lstStyle/>
          <a:p>
            <a:fld id="{3A98EE3D-8CD1-4C3F-BD1C-C98C9596463C}" type="slidenum">
              <a:rPr lang="en-US" smtClean="0"/>
              <a:t>4</a:t>
            </a:fld>
            <a:endParaRPr lang="en-US" dirty="0"/>
          </a:p>
        </p:txBody>
      </p:sp>
      <p:graphicFrame>
        <p:nvGraphicFramePr>
          <p:cNvPr id="5" name="Table 4">
            <a:extLst>
              <a:ext uri="{FF2B5EF4-FFF2-40B4-BE49-F238E27FC236}">
                <a16:creationId xmlns:a16="http://schemas.microsoft.com/office/drawing/2014/main" id="{3BB817E6-77EF-26F1-AE7B-5054929982D7}"/>
              </a:ext>
            </a:extLst>
          </p:cNvPr>
          <p:cNvGraphicFramePr>
            <a:graphicFrameLocks noGrp="1"/>
          </p:cNvGraphicFramePr>
          <p:nvPr/>
        </p:nvGraphicFramePr>
        <p:xfrm>
          <a:off x="581191" y="1526553"/>
          <a:ext cx="11029617" cy="4403078"/>
        </p:xfrm>
        <a:graphic>
          <a:graphicData uri="http://schemas.openxmlformats.org/drawingml/2006/table">
            <a:tbl>
              <a:tblPr firstRow="1" firstCol="1" bandRow="1" bandCol="1">
                <a:tableStyleId>{72833802-FEF1-4C79-8D5D-14CF1EAF98D9}</a:tableStyleId>
              </a:tblPr>
              <a:tblGrid>
                <a:gridCol w="1225309">
                  <a:extLst>
                    <a:ext uri="{9D8B030D-6E8A-4147-A177-3AD203B41FA5}">
                      <a16:colId xmlns:a16="http://schemas.microsoft.com/office/drawing/2014/main" val="2319856439"/>
                    </a:ext>
                  </a:extLst>
                </a:gridCol>
                <a:gridCol w="5291231">
                  <a:extLst>
                    <a:ext uri="{9D8B030D-6E8A-4147-A177-3AD203B41FA5}">
                      <a16:colId xmlns:a16="http://schemas.microsoft.com/office/drawing/2014/main" val="1077127884"/>
                    </a:ext>
                  </a:extLst>
                </a:gridCol>
                <a:gridCol w="4513077">
                  <a:extLst>
                    <a:ext uri="{9D8B030D-6E8A-4147-A177-3AD203B41FA5}">
                      <a16:colId xmlns:a16="http://schemas.microsoft.com/office/drawing/2014/main" val="106336149"/>
                    </a:ext>
                  </a:extLst>
                </a:gridCol>
              </a:tblGrid>
              <a:tr h="244414">
                <a:tc>
                  <a:txBody>
                    <a:bodyPr/>
                    <a:lstStyle/>
                    <a:p>
                      <a:pPr algn="l" fontAlgn="base"/>
                      <a:r>
                        <a:rPr lang="en-US" sz="1200" b="1" dirty="0">
                          <a:effectLst/>
                        </a:rPr>
                        <a:t>Parameters</a:t>
                      </a:r>
                    </a:p>
                  </a:txBody>
                  <a:tcPr marL="34513" marR="34513" marT="34513" marB="34513" anchor="ctr"/>
                </a:tc>
                <a:tc>
                  <a:txBody>
                    <a:bodyPr/>
                    <a:lstStyle/>
                    <a:p>
                      <a:pPr algn="ctr" fontAlgn="base"/>
                      <a:r>
                        <a:rPr lang="en-US" sz="1200" b="1">
                          <a:effectLst/>
                        </a:rPr>
                        <a:t>Agglomerative Clustering </a:t>
                      </a:r>
                    </a:p>
                  </a:txBody>
                  <a:tcPr marL="34513" marR="34513" marT="34513" marB="34513" anchor="ctr"/>
                </a:tc>
                <a:tc>
                  <a:txBody>
                    <a:bodyPr/>
                    <a:lstStyle/>
                    <a:p>
                      <a:pPr algn="ctr" fontAlgn="base"/>
                      <a:r>
                        <a:rPr lang="en-US" sz="1200" b="1" dirty="0">
                          <a:effectLst/>
                        </a:rPr>
                        <a:t>Divisive Clustering</a:t>
                      </a:r>
                    </a:p>
                  </a:txBody>
                  <a:tcPr marL="34513" marR="34513" marT="34513" marB="34513" anchor="ctr"/>
                </a:tc>
                <a:extLst>
                  <a:ext uri="{0D108BD9-81ED-4DB2-BD59-A6C34878D82A}">
                    <a16:rowId xmlns:a16="http://schemas.microsoft.com/office/drawing/2014/main" val="516311592"/>
                  </a:ext>
                </a:extLst>
              </a:tr>
              <a:tr h="271202">
                <a:tc>
                  <a:txBody>
                    <a:bodyPr/>
                    <a:lstStyle/>
                    <a:p>
                      <a:pPr algn="l" fontAlgn="ctr"/>
                      <a:r>
                        <a:rPr lang="en-US" sz="1200" b="0" dirty="0">
                          <a:effectLst/>
                        </a:rPr>
                        <a:t>  </a:t>
                      </a:r>
                      <a:r>
                        <a:rPr lang="en-US" sz="1200" b="1" dirty="0">
                          <a:effectLst/>
                        </a:rPr>
                        <a:t>Category</a:t>
                      </a:r>
                      <a:endParaRPr lang="en-US" sz="1200" b="0" dirty="0">
                        <a:effectLst/>
                      </a:endParaRPr>
                    </a:p>
                  </a:txBody>
                  <a:tcPr marL="34513" marR="34513" marT="48318" marB="48318" anchor="ctr"/>
                </a:tc>
                <a:tc>
                  <a:txBody>
                    <a:bodyPr/>
                    <a:lstStyle/>
                    <a:p>
                      <a:pPr algn="ctr" fontAlgn="ctr"/>
                      <a:r>
                        <a:rPr lang="en-US" sz="1200" b="0">
                          <a:effectLst/>
                        </a:rPr>
                        <a:t>Bottom-up approach</a:t>
                      </a:r>
                    </a:p>
                  </a:txBody>
                  <a:tcPr marL="34513" marR="34513" marT="48318" marB="48318" anchor="ctr"/>
                </a:tc>
                <a:tc>
                  <a:txBody>
                    <a:bodyPr/>
                    <a:lstStyle/>
                    <a:p>
                      <a:pPr algn="ctr" fontAlgn="ctr"/>
                      <a:r>
                        <a:rPr lang="en-US" sz="1200" b="0">
                          <a:effectLst/>
                        </a:rPr>
                        <a:t>Top-down approach</a:t>
                      </a:r>
                    </a:p>
                  </a:txBody>
                  <a:tcPr marL="34513" marR="34513" marT="48318" marB="48318" anchor="ctr"/>
                </a:tc>
                <a:extLst>
                  <a:ext uri="{0D108BD9-81ED-4DB2-BD59-A6C34878D82A}">
                    <a16:rowId xmlns:a16="http://schemas.microsoft.com/office/drawing/2014/main" val="3149220414"/>
                  </a:ext>
                </a:extLst>
              </a:tr>
              <a:tr h="626084">
                <a:tc>
                  <a:txBody>
                    <a:bodyPr/>
                    <a:lstStyle/>
                    <a:p>
                      <a:pPr algn="l" fontAlgn="ctr"/>
                      <a:r>
                        <a:rPr lang="en-US" sz="1200" b="1" dirty="0">
                          <a:effectLst/>
                        </a:rPr>
                        <a:t>  Approach</a:t>
                      </a:r>
                      <a:endParaRPr lang="en-US" sz="1200" b="0" dirty="0">
                        <a:effectLst/>
                      </a:endParaRPr>
                    </a:p>
                  </a:txBody>
                  <a:tcPr marL="34513" marR="34513" marT="48318" marB="48318" anchor="ctr"/>
                </a:tc>
                <a:tc>
                  <a:txBody>
                    <a:bodyPr/>
                    <a:lstStyle/>
                    <a:p>
                      <a:pPr marL="171450" indent="-171450" algn="l" fontAlgn="ctr">
                        <a:buFont typeface="Arial" panose="020B0604020202020204" pitchFamily="34" charset="0"/>
                        <a:buChar char="•"/>
                      </a:pPr>
                      <a:r>
                        <a:rPr lang="en-US" sz="1200" b="0" dirty="0">
                          <a:effectLst/>
                        </a:rPr>
                        <a:t>Each data point starts in its own cluster, and the algorithm recursively merges the closest pairs of clusters until a single cluster containing all the data points is obtained. </a:t>
                      </a:r>
                    </a:p>
                  </a:txBody>
                  <a:tcPr marL="34513" marR="34513" marT="48318" marB="48318" anchor="ctr"/>
                </a:tc>
                <a:tc>
                  <a:txBody>
                    <a:bodyPr/>
                    <a:lstStyle/>
                    <a:p>
                      <a:pPr marL="171450" indent="-171450" algn="l" fontAlgn="ctr">
                        <a:buFont typeface="Arial" panose="020B0604020202020204" pitchFamily="34" charset="0"/>
                        <a:buChar char="•"/>
                      </a:pPr>
                      <a:r>
                        <a:rPr lang="en-US" sz="1200" b="0" dirty="0">
                          <a:effectLst/>
                        </a:rPr>
                        <a:t>All data points start in a single cluster, and the algorithm recursively splits the cluster into smaller sub-clusters until each data point is in its own cluster.</a:t>
                      </a:r>
                    </a:p>
                  </a:txBody>
                  <a:tcPr marL="34513" marR="34513" marT="48318" marB="48318" anchor="ctr"/>
                </a:tc>
                <a:extLst>
                  <a:ext uri="{0D108BD9-81ED-4DB2-BD59-A6C34878D82A}">
                    <a16:rowId xmlns:a16="http://schemas.microsoft.com/office/drawing/2014/main" val="1849410299"/>
                  </a:ext>
                </a:extLst>
              </a:tr>
              <a:tr h="714278">
                <a:tc>
                  <a:txBody>
                    <a:bodyPr/>
                    <a:lstStyle/>
                    <a:p>
                      <a:pPr algn="l" fontAlgn="ctr"/>
                      <a:r>
                        <a:rPr lang="en-US" sz="1200" b="1" dirty="0">
                          <a:effectLst/>
                        </a:rPr>
                        <a:t>Complexity    </a:t>
                      </a:r>
                    </a:p>
                    <a:p>
                      <a:pPr algn="l" fontAlgn="ctr"/>
                      <a:r>
                        <a:rPr lang="en-US" sz="1200" b="1" dirty="0">
                          <a:effectLst/>
                        </a:rPr>
                        <a:t>Level      </a:t>
                      </a:r>
                      <a:r>
                        <a:rPr lang="en-US" sz="1200" b="0" dirty="0">
                          <a:effectLst/>
                        </a:rPr>
                        <a:t>      </a:t>
                      </a:r>
                    </a:p>
                  </a:txBody>
                  <a:tcPr marL="34513" marR="34513" marT="48318" marB="48318" anchor="ctr"/>
                </a:tc>
                <a:tc>
                  <a:txBody>
                    <a:bodyPr/>
                    <a:lstStyle/>
                    <a:p>
                      <a:pPr marL="171450" indent="-171450" algn="l" fontAlgn="ctr">
                        <a:buFont typeface="Arial" panose="020B0604020202020204" pitchFamily="34" charset="0"/>
                        <a:buChar char="•"/>
                      </a:pPr>
                      <a:r>
                        <a:rPr lang="en-US" sz="1200" b="0" dirty="0">
                          <a:effectLst/>
                        </a:rPr>
                        <a:t>Agglomerative clustering is generally more computationally expensive, especially for large datasets, as this approach requires the calculation of all pairwise distances between data points. O(n</a:t>
                      </a:r>
                      <a:r>
                        <a:rPr lang="en-US" sz="1200" b="0" baseline="30000" dirty="0">
                          <a:effectLst/>
                        </a:rPr>
                        <a:t>3</a:t>
                      </a:r>
                      <a:r>
                        <a:rPr lang="en-US" sz="1200" b="0" dirty="0">
                          <a:effectLst/>
                        </a:rPr>
                        <a:t>)--O(n</a:t>
                      </a:r>
                      <a:r>
                        <a:rPr lang="en-US" sz="1200" b="0" baseline="30000" dirty="0">
                          <a:effectLst/>
                        </a:rPr>
                        <a:t>2</a:t>
                      </a:r>
                      <a:r>
                        <a:rPr lang="en-US" sz="1200" b="0" dirty="0">
                          <a:effectLst/>
                        </a:rPr>
                        <a:t>log(n)). But new versions come close to linear O(n) for certain use cases. </a:t>
                      </a:r>
                    </a:p>
                  </a:txBody>
                  <a:tcPr marL="34513" marR="34513" marT="48318" marB="48318"/>
                </a:tc>
                <a:tc>
                  <a:txBody>
                    <a:bodyPr/>
                    <a:lstStyle/>
                    <a:p>
                      <a:pPr marL="171450" indent="-171450" algn="l" fontAlgn="ctr">
                        <a:buFont typeface="Arial" panose="020B0604020202020204" pitchFamily="34" charset="0"/>
                        <a:buChar char="•"/>
                      </a:pPr>
                      <a:r>
                        <a:rPr lang="en-US" sz="1200" b="0" dirty="0">
                          <a:effectLst/>
                          <a:highlight>
                            <a:srgbClr val="FFFF00"/>
                          </a:highlight>
                        </a:rPr>
                        <a:t>Comparatively less expensive as divisive clustering only requires the calculation of distances between sub-clusters</a:t>
                      </a:r>
                      <a:r>
                        <a:rPr lang="en-US" sz="1200" b="0" dirty="0">
                          <a:effectLst/>
                        </a:rPr>
                        <a:t>, which can reduce the computational burden. O(n</a:t>
                      </a:r>
                      <a:r>
                        <a:rPr lang="en-US" sz="1200" b="0" baseline="30000" dirty="0">
                          <a:effectLst/>
                        </a:rPr>
                        <a:t>2</a:t>
                      </a:r>
                      <a:r>
                        <a:rPr lang="en-US" sz="1200" b="0" dirty="0">
                          <a:effectLst/>
                        </a:rPr>
                        <a:t>)</a:t>
                      </a:r>
                    </a:p>
                  </a:txBody>
                  <a:tcPr marL="34513" marR="34513" marT="48318" marB="48318"/>
                </a:tc>
                <a:extLst>
                  <a:ext uri="{0D108BD9-81ED-4DB2-BD59-A6C34878D82A}">
                    <a16:rowId xmlns:a16="http://schemas.microsoft.com/office/drawing/2014/main" val="2679558915"/>
                  </a:ext>
                </a:extLst>
              </a:tr>
              <a:tr h="448643">
                <a:tc>
                  <a:txBody>
                    <a:bodyPr/>
                    <a:lstStyle/>
                    <a:p>
                      <a:pPr algn="l" fontAlgn="ctr"/>
                      <a:r>
                        <a:rPr lang="en-US" sz="1200" b="0" dirty="0">
                          <a:effectLst/>
                        </a:rPr>
                        <a:t> </a:t>
                      </a:r>
                      <a:r>
                        <a:rPr lang="en-US" sz="1200" b="1" dirty="0">
                          <a:effectLst/>
                        </a:rPr>
                        <a:t>Outliers</a:t>
                      </a:r>
                      <a:endParaRPr lang="en-US" sz="1200" b="0" dirty="0">
                        <a:effectLst/>
                      </a:endParaRPr>
                    </a:p>
                  </a:txBody>
                  <a:tcPr marL="34513" marR="34513" marT="48318" marB="48318" anchor="ctr"/>
                </a:tc>
                <a:tc>
                  <a:txBody>
                    <a:bodyPr/>
                    <a:lstStyle/>
                    <a:p>
                      <a:pPr marL="171450" indent="-171450" algn="l" fontAlgn="ctr">
                        <a:buFont typeface="Arial" panose="020B0604020202020204" pitchFamily="34" charset="0"/>
                        <a:buChar char="•"/>
                      </a:pPr>
                      <a:r>
                        <a:rPr lang="en-US" sz="1200" b="0" dirty="0">
                          <a:effectLst/>
                          <a:highlight>
                            <a:srgbClr val="FFFF00"/>
                          </a:highlight>
                        </a:rPr>
                        <a:t>Agglomerative clustering can handle outliers better </a:t>
                      </a:r>
                      <a:r>
                        <a:rPr lang="en-US" sz="1200" b="0" dirty="0">
                          <a:effectLst/>
                        </a:rPr>
                        <a:t>than divisive clustering since outliers can be absorbed into larger clusters</a:t>
                      </a:r>
                    </a:p>
                  </a:txBody>
                  <a:tcPr marL="34513" marR="34513" marT="48318" marB="48318"/>
                </a:tc>
                <a:tc>
                  <a:txBody>
                    <a:bodyPr/>
                    <a:lstStyle/>
                    <a:p>
                      <a:pPr marL="171450" indent="-171450" algn="l" fontAlgn="ctr">
                        <a:buFont typeface="Arial" panose="020B0604020202020204" pitchFamily="34" charset="0"/>
                        <a:buChar char="•"/>
                      </a:pPr>
                      <a:r>
                        <a:rPr lang="en-US" sz="1200" b="0" dirty="0">
                          <a:effectLst/>
                        </a:rPr>
                        <a:t>Divisive clustering may create sub-clusters around outliers, leading to suboptimal clustering results.                </a:t>
                      </a:r>
                    </a:p>
                  </a:txBody>
                  <a:tcPr marL="34513" marR="34513" marT="48318" marB="48318" anchor="ctr"/>
                </a:tc>
                <a:extLst>
                  <a:ext uri="{0D108BD9-81ED-4DB2-BD59-A6C34878D82A}">
                    <a16:rowId xmlns:a16="http://schemas.microsoft.com/office/drawing/2014/main" val="518597580"/>
                  </a:ext>
                </a:extLst>
              </a:tr>
              <a:tr h="803524">
                <a:tc>
                  <a:txBody>
                    <a:bodyPr/>
                    <a:lstStyle/>
                    <a:p>
                      <a:pPr algn="l" fontAlgn="ctr"/>
                      <a:r>
                        <a:rPr lang="en-US" sz="1200" b="1" dirty="0">
                          <a:effectLst/>
                        </a:rPr>
                        <a:t>Interpretability</a:t>
                      </a:r>
                      <a:endParaRPr lang="en-US" sz="1200" b="0" dirty="0">
                        <a:effectLst/>
                      </a:endParaRPr>
                    </a:p>
                  </a:txBody>
                  <a:tcPr marL="34513" marR="34513" marT="48318" marB="48318" anchor="ctr"/>
                </a:tc>
                <a:tc>
                  <a:txBody>
                    <a:bodyPr/>
                    <a:lstStyle/>
                    <a:p>
                      <a:pPr marL="171450" indent="-171450" algn="l" fontAlgn="ctr">
                        <a:buFont typeface="Arial" panose="020B0604020202020204" pitchFamily="34" charset="0"/>
                        <a:buChar char="•"/>
                      </a:pPr>
                      <a:r>
                        <a:rPr lang="en-US" sz="1200" b="0" dirty="0">
                          <a:effectLst/>
                          <a:highlight>
                            <a:srgbClr val="FFFF00"/>
                          </a:highlight>
                        </a:rPr>
                        <a:t>Agglomerative clustering tends to produce more interpretable results </a:t>
                      </a:r>
                      <a:r>
                        <a:rPr lang="en-US" sz="1200" b="0" dirty="0">
                          <a:effectLst/>
                        </a:rPr>
                        <a:t>since the dendrogram shows the merging process of the clusters, and the user can choose the number of clusters based on the desired level of granularity.</a:t>
                      </a:r>
                    </a:p>
                  </a:txBody>
                  <a:tcPr marL="34513" marR="34513" marT="48318" marB="48318"/>
                </a:tc>
                <a:tc>
                  <a:txBody>
                    <a:bodyPr/>
                    <a:lstStyle/>
                    <a:p>
                      <a:pPr marL="171450" indent="-171450" algn="l" fontAlgn="ctr">
                        <a:buFont typeface="Arial" panose="020B0604020202020204" pitchFamily="34" charset="0"/>
                        <a:buChar char="•"/>
                      </a:pPr>
                      <a:r>
                        <a:rPr lang="en-US" sz="1200" b="0" dirty="0">
                          <a:effectLst/>
                        </a:rPr>
                        <a:t>Divisive clustering can be more difficult to interpret since the dendrogram shows the splitting process of the clusters, and the user must choose a stopping criterion to determine the number of clusters.</a:t>
                      </a:r>
                    </a:p>
                  </a:txBody>
                  <a:tcPr marL="34513" marR="34513" marT="48318" marB="48318" anchor="ctr"/>
                </a:tc>
                <a:extLst>
                  <a:ext uri="{0D108BD9-81ED-4DB2-BD59-A6C34878D82A}">
                    <a16:rowId xmlns:a16="http://schemas.microsoft.com/office/drawing/2014/main" val="2600728554"/>
                  </a:ext>
                </a:extLst>
              </a:tr>
              <a:tr h="448643">
                <a:tc>
                  <a:txBody>
                    <a:bodyPr/>
                    <a:lstStyle/>
                    <a:p>
                      <a:pPr algn="l" fontAlgn="ctr"/>
                      <a:r>
                        <a:rPr lang="en-US" sz="1200" b="1" dirty="0">
                          <a:effectLst/>
                        </a:rPr>
                        <a:t>Implementation</a:t>
                      </a:r>
                      <a:endParaRPr lang="en-US" sz="1200" b="0" dirty="0">
                        <a:effectLst/>
                      </a:endParaRPr>
                    </a:p>
                  </a:txBody>
                  <a:tcPr marL="34513" marR="34513" marT="48318" marB="48318" anchor="ctr"/>
                </a:tc>
                <a:tc>
                  <a:txBody>
                    <a:bodyPr/>
                    <a:lstStyle/>
                    <a:p>
                      <a:pPr marL="171450" indent="-171450" algn="l" fontAlgn="ctr">
                        <a:buFont typeface="Arial" panose="020B0604020202020204" pitchFamily="34" charset="0"/>
                        <a:buChar char="•"/>
                      </a:pPr>
                      <a:r>
                        <a:rPr lang="en-US" sz="1200" b="0" dirty="0">
                          <a:effectLst/>
                          <a:highlight>
                            <a:srgbClr val="FFFF00"/>
                          </a:highlight>
                        </a:rPr>
                        <a:t>Scikit-learn provides multiple linkage methods for agglomerative clustering</a:t>
                      </a:r>
                      <a:r>
                        <a:rPr lang="en-US" sz="1200" b="0" dirty="0">
                          <a:effectLst/>
                        </a:rPr>
                        <a:t>, such as “single,” “complete,” “average,” and “ward.”  </a:t>
                      </a:r>
                    </a:p>
                  </a:txBody>
                  <a:tcPr marL="34513" marR="34513" marT="48318" marB="48318"/>
                </a:tc>
                <a:tc>
                  <a:txBody>
                    <a:bodyPr/>
                    <a:lstStyle/>
                    <a:p>
                      <a:pPr marL="171450" indent="-171450" algn="l" fontAlgn="ctr">
                        <a:buFont typeface="Arial" panose="020B0604020202020204" pitchFamily="34" charset="0"/>
                        <a:buChar char="•"/>
                      </a:pPr>
                      <a:r>
                        <a:rPr lang="en-US" sz="1200" b="0" dirty="0">
                          <a:effectLst/>
                        </a:rPr>
                        <a:t>Divisive clustering is not implemented in Scikit-learn.           </a:t>
                      </a:r>
                    </a:p>
                  </a:txBody>
                  <a:tcPr marL="34513" marR="34513" marT="48318" marB="48318"/>
                </a:tc>
                <a:extLst>
                  <a:ext uri="{0D108BD9-81ED-4DB2-BD59-A6C34878D82A}">
                    <a16:rowId xmlns:a16="http://schemas.microsoft.com/office/drawing/2014/main" val="2111038011"/>
                  </a:ext>
                </a:extLst>
              </a:tr>
              <a:tr h="626084">
                <a:tc>
                  <a:txBody>
                    <a:bodyPr/>
                    <a:lstStyle/>
                    <a:p>
                      <a:pPr algn="l" fontAlgn="ctr"/>
                      <a:r>
                        <a:rPr lang="en-US" sz="1200" b="1" dirty="0">
                          <a:effectLst/>
                        </a:rPr>
                        <a:t>Example</a:t>
                      </a:r>
                      <a:endParaRPr lang="en-US" sz="1200" b="0" dirty="0">
                        <a:effectLst/>
                      </a:endParaRPr>
                    </a:p>
                  </a:txBody>
                  <a:tcPr marL="34513" marR="34513" marT="48318" marB="48318" anchor="ctr"/>
                </a:tc>
                <a:tc>
                  <a:txBody>
                    <a:bodyPr/>
                    <a:lstStyle/>
                    <a:p>
                      <a:pPr marL="171450" indent="-171450" algn="l" fontAlgn="base">
                        <a:buFont typeface="Arial" panose="020B0604020202020204" pitchFamily="34" charset="0"/>
                        <a:buChar char="•"/>
                      </a:pPr>
                      <a:r>
                        <a:rPr lang="en-US" sz="1200" b="0" dirty="0">
                          <a:effectLst/>
                        </a:rPr>
                        <a:t>Agglomerative Clustering is used in Image segmentation, Customer segmentation, Social network analysis, Document clustering, genomics, etc.</a:t>
                      </a:r>
                    </a:p>
                  </a:txBody>
                  <a:tcPr marL="34513" marR="34513" marT="48318" marB="48318"/>
                </a:tc>
                <a:tc>
                  <a:txBody>
                    <a:bodyPr/>
                    <a:lstStyle/>
                    <a:p>
                      <a:pPr marL="171450" indent="-171450" algn="l" fontAlgn="base">
                        <a:buFont typeface="Arial" panose="020B0604020202020204" pitchFamily="34" charset="0"/>
                        <a:buChar char="•"/>
                      </a:pPr>
                      <a:r>
                        <a:rPr lang="en-US" sz="1200" b="0" dirty="0">
                          <a:effectLst/>
                        </a:rPr>
                        <a:t>Divisive Clustering is used in Market segmentation, Anomaly detection, Biological classification, Natural language processing, etc.</a:t>
                      </a:r>
                    </a:p>
                  </a:txBody>
                  <a:tcPr marL="34513" marR="34513" marT="48318" marB="48318" anchor="ctr"/>
                </a:tc>
                <a:extLst>
                  <a:ext uri="{0D108BD9-81ED-4DB2-BD59-A6C34878D82A}">
                    <a16:rowId xmlns:a16="http://schemas.microsoft.com/office/drawing/2014/main" val="1034212603"/>
                  </a:ext>
                </a:extLst>
              </a:tr>
            </a:tbl>
          </a:graphicData>
        </a:graphic>
      </p:graphicFrame>
    </p:spTree>
    <p:extLst>
      <p:ext uri="{BB962C8B-B14F-4D97-AF65-F5344CB8AC3E}">
        <p14:creationId xmlns:p14="http://schemas.microsoft.com/office/powerpoint/2010/main" val="1582333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41CCE-3642-6FB4-BB2A-E81A7C09F059}"/>
              </a:ext>
            </a:extLst>
          </p:cNvPr>
          <p:cNvSpPr>
            <a:spLocks noGrp="1"/>
          </p:cNvSpPr>
          <p:nvPr>
            <p:ph type="title"/>
          </p:nvPr>
        </p:nvSpPr>
        <p:spPr/>
        <p:txBody>
          <a:bodyPr/>
          <a:lstStyle/>
          <a:p>
            <a:r>
              <a:rPr lang="en-US" dirty="0"/>
              <a:t>Dendrogram</a:t>
            </a:r>
          </a:p>
        </p:txBody>
      </p:sp>
      <p:sp>
        <p:nvSpPr>
          <p:cNvPr id="3" name="Content Placeholder 2">
            <a:extLst>
              <a:ext uri="{FF2B5EF4-FFF2-40B4-BE49-F238E27FC236}">
                <a16:creationId xmlns:a16="http://schemas.microsoft.com/office/drawing/2014/main" id="{FB33D4EE-CAC0-AA20-0EE0-F7E80D862163}"/>
              </a:ext>
            </a:extLst>
          </p:cNvPr>
          <p:cNvSpPr>
            <a:spLocks noGrp="1"/>
          </p:cNvSpPr>
          <p:nvPr>
            <p:ph idx="1"/>
          </p:nvPr>
        </p:nvSpPr>
        <p:spPr>
          <a:xfrm>
            <a:off x="581192" y="1451113"/>
            <a:ext cx="5104340" cy="4524237"/>
          </a:xfrm>
        </p:spPr>
        <p:txBody>
          <a:bodyPr anchor="t"/>
          <a:lstStyle/>
          <a:p>
            <a:pPr algn="l">
              <a:spcAft>
                <a:spcPts val="750"/>
              </a:spcAft>
            </a:pPr>
            <a:r>
              <a:rPr lang="en-US" b="0" i="0" dirty="0">
                <a:solidFill>
                  <a:srgbClr val="37474F"/>
                </a:solidFill>
                <a:effectLst/>
                <a:latin typeface="Roboto" panose="02000000000000000000" pitchFamily="2" charset="0"/>
              </a:rPr>
              <a:t>The output of a hierarchical clustering algorithm is a </a:t>
            </a:r>
            <a:r>
              <a:rPr lang="en-US" b="0" i="1" dirty="0">
                <a:solidFill>
                  <a:srgbClr val="37474F"/>
                </a:solidFill>
                <a:effectLst/>
                <a:latin typeface="Roboto" panose="02000000000000000000" pitchFamily="2" charset="0"/>
              </a:rPr>
              <a:t>dendrogram.</a:t>
            </a:r>
            <a:r>
              <a:rPr lang="en-US" b="0" i="0" dirty="0">
                <a:solidFill>
                  <a:srgbClr val="37474F"/>
                </a:solidFill>
                <a:effectLst/>
                <a:latin typeface="Roboto" panose="02000000000000000000" pitchFamily="2" charset="0"/>
              </a:rPr>
              <a:t> A </a:t>
            </a:r>
            <a:r>
              <a:rPr lang="en-US" b="1" i="1" u="none" strike="noStrike" dirty="0">
                <a:solidFill>
                  <a:srgbClr val="000000"/>
                </a:solidFill>
                <a:effectLst/>
                <a:latin typeface="Roboto" panose="02000000000000000000" pitchFamily="2" charset="0"/>
              </a:rPr>
              <a:t>dendrogram</a:t>
            </a:r>
            <a:r>
              <a:rPr lang="en-US" b="0" i="0" dirty="0">
                <a:solidFill>
                  <a:srgbClr val="37474F"/>
                </a:solidFill>
                <a:effectLst/>
                <a:latin typeface="Roboto" panose="02000000000000000000" pitchFamily="2" charset="0"/>
              </a:rPr>
              <a:t> is a tree that shows the order in which clusters are grouped together and the distances between clusters.  </a:t>
            </a:r>
          </a:p>
          <a:p>
            <a:pPr algn="l">
              <a:spcAft>
                <a:spcPts val="750"/>
              </a:spcAft>
            </a:pPr>
            <a:r>
              <a:rPr lang="en-US" b="0" i="0" dirty="0">
                <a:solidFill>
                  <a:srgbClr val="37474F"/>
                </a:solidFill>
                <a:effectLst/>
                <a:latin typeface="Roboto" panose="02000000000000000000" pitchFamily="2" charset="0"/>
              </a:rPr>
              <a:t>Parts of a dendrogram are listed below:</a:t>
            </a:r>
          </a:p>
          <a:p>
            <a:pPr lvl="1">
              <a:buFont typeface="Arial" panose="020B0604020202020204" pitchFamily="34" charset="0"/>
              <a:buChar char="•"/>
            </a:pPr>
            <a:r>
              <a:rPr lang="en-US" b="0" i="0" dirty="0">
                <a:solidFill>
                  <a:srgbClr val="37474F"/>
                </a:solidFill>
                <a:effectLst/>
                <a:latin typeface="Roboto" panose="02000000000000000000" pitchFamily="2" charset="0"/>
              </a:rPr>
              <a:t>A </a:t>
            </a:r>
            <a:r>
              <a:rPr lang="en-US" b="1" i="1" u="none" strike="noStrike" dirty="0">
                <a:solidFill>
                  <a:srgbClr val="000000"/>
                </a:solidFill>
                <a:effectLst/>
                <a:latin typeface="Roboto" panose="02000000000000000000" pitchFamily="2" charset="0"/>
              </a:rPr>
              <a:t>clade</a:t>
            </a:r>
            <a:r>
              <a:rPr lang="en-US" b="0" i="0" dirty="0">
                <a:solidFill>
                  <a:srgbClr val="37474F"/>
                </a:solidFill>
                <a:effectLst/>
                <a:latin typeface="Roboto" panose="02000000000000000000" pitchFamily="2" charset="0"/>
              </a:rPr>
              <a:t> is a branch of a dendrogram or a vertical line.</a:t>
            </a:r>
          </a:p>
          <a:p>
            <a:pPr lvl="1">
              <a:buFont typeface="Arial" panose="020B0604020202020204" pitchFamily="34" charset="0"/>
              <a:buChar char="•"/>
            </a:pPr>
            <a:r>
              <a:rPr lang="en-US" b="0" i="0" dirty="0">
                <a:solidFill>
                  <a:srgbClr val="37474F"/>
                </a:solidFill>
                <a:effectLst/>
                <a:latin typeface="Roboto" panose="02000000000000000000" pitchFamily="2" charset="0"/>
              </a:rPr>
              <a:t>A </a:t>
            </a:r>
            <a:r>
              <a:rPr lang="en-US" b="1" i="1" u="none" strike="noStrike" dirty="0">
                <a:solidFill>
                  <a:srgbClr val="000000"/>
                </a:solidFill>
                <a:effectLst/>
                <a:latin typeface="Roboto" panose="02000000000000000000" pitchFamily="2" charset="0"/>
              </a:rPr>
              <a:t>link</a:t>
            </a:r>
            <a:r>
              <a:rPr lang="en-US" b="0" i="0" dirty="0">
                <a:solidFill>
                  <a:srgbClr val="37474F"/>
                </a:solidFill>
                <a:effectLst/>
                <a:latin typeface="Roboto" panose="02000000000000000000" pitchFamily="2" charset="0"/>
              </a:rPr>
              <a:t> is a horizontal line that connects two clades, whose height gives the distance between clusters.</a:t>
            </a:r>
          </a:p>
          <a:p>
            <a:pPr lvl="1">
              <a:buFont typeface="Arial" panose="020B0604020202020204" pitchFamily="34" charset="0"/>
              <a:buChar char="•"/>
            </a:pPr>
            <a:r>
              <a:rPr lang="en-US" b="0" i="0" dirty="0">
                <a:solidFill>
                  <a:srgbClr val="37474F"/>
                </a:solidFill>
                <a:effectLst/>
                <a:latin typeface="Roboto" panose="02000000000000000000" pitchFamily="2" charset="0"/>
              </a:rPr>
              <a:t>A </a:t>
            </a:r>
            <a:r>
              <a:rPr lang="en-US" b="1" i="1" u="none" strike="noStrike" dirty="0">
                <a:solidFill>
                  <a:srgbClr val="000000"/>
                </a:solidFill>
                <a:effectLst/>
                <a:latin typeface="Roboto" panose="02000000000000000000" pitchFamily="2" charset="0"/>
              </a:rPr>
              <a:t>leaf</a:t>
            </a:r>
            <a:r>
              <a:rPr lang="en-US" b="0" i="0" dirty="0">
                <a:solidFill>
                  <a:srgbClr val="37474F"/>
                </a:solidFill>
                <a:effectLst/>
                <a:latin typeface="Roboto" panose="02000000000000000000" pitchFamily="2" charset="0"/>
              </a:rPr>
              <a:t> is the terminal end of each clade in a dendrogram, which represents a single instance.</a:t>
            </a:r>
          </a:p>
          <a:p>
            <a:endParaRPr lang="en-US" dirty="0"/>
          </a:p>
        </p:txBody>
      </p:sp>
      <p:sp>
        <p:nvSpPr>
          <p:cNvPr id="4" name="Slide Number Placeholder 3">
            <a:extLst>
              <a:ext uri="{FF2B5EF4-FFF2-40B4-BE49-F238E27FC236}">
                <a16:creationId xmlns:a16="http://schemas.microsoft.com/office/drawing/2014/main" id="{34F564F4-E4BF-7C14-C2AA-575A6A6E0DB0}"/>
              </a:ext>
            </a:extLst>
          </p:cNvPr>
          <p:cNvSpPr>
            <a:spLocks noGrp="1"/>
          </p:cNvSpPr>
          <p:nvPr>
            <p:ph type="sldNum" sz="quarter" idx="12"/>
          </p:nvPr>
        </p:nvSpPr>
        <p:spPr/>
        <p:txBody>
          <a:bodyPr/>
          <a:lstStyle/>
          <a:p>
            <a:fld id="{3A98EE3D-8CD1-4C3F-BD1C-C98C9596463C}" type="slidenum">
              <a:rPr lang="en-US" smtClean="0"/>
              <a:t>5</a:t>
            </a:fld>
            <a:endParaRPr lang="en-US" dirty="0"/>
          </a:p>
        </p:txBody>
      </p:sp>
      <p:pic>
        <p:nvPicPr>
          <p:cNvPr id="5" name="Picture 4">
            <a:extLst>
              <a:ext uri="{FF2B5EF4-FFF2-40B4-BE49-F238E27FC236}">
                <a16:creationId xmlns:a16="http://schemas.microsoft.com/office/drawing/2014/main" id="{C5DD24E1-8971-CD24-274A-CD778EE5AE8D}"/>
              </a:ext>
            </a:extLst>
          </p:cNvPr>
          <p:cNvPicPr>
            <a:picLocks noChangeAspect="1"/>
          </p:cNvPicPr>
          <p:nvPr/>
        </p:nvPicPr>
        <p:blipFill>
          <a:blip r:embed="rId3"/>
          <a:stretch>
            <a:fillRect/>
          </a:stretch>
        </p:blipFill>
        <p:spPr>
          <a:xfrm>
            <a:off x="6210300" y="1423786"/>
            <a:ext cx="5104340" cy="4485278"/>
          </a:xfrm>
          <a:prstGeom prst="rect">
            <a:avLst/>
          </a:prstGeom>
        </p:spPr>
      </p:pic>
    </p:spTree>
    <p:extLst>
      <p:ext uri="{BB962C8B-B14F-4D97-AF65-F5344CB8AC3E}">
        <p14:creationId xmlns:p14="http://schemas.microsoft.com/office/powerpoint/2010/main" val="1834340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9C65C-C5E1-0B78-919E-2A05CEF10117}"/>
              </a:ext>
            </a:extLst>
          </p:cNvPr>
          <p:cNvSpPr>
            <a:spLocks noGrp="1"/>
          </p:cNvSpPr>
          <p:nvPr>
            <p:ph type="title"/>
          </p:nvPr>
        </p:nvSpPr>
        <p:spPr/>
        <p:txBody>
          <a:bodyPr/>
          <a:lstStyle/>
          <a:p>
            <a:r>
              <a:rPr lang="en-US" dirty="0"/>
              <a:t>Agglomerative Clustering Intuition</a:t>
            </a:r>
          </a:p>
        </p:txBody>
      </p:sp>
      <p:sp>
        <p:nvSpPr>
          <p:cNvPr id="4" name="Slide Number Placeholder 3">
            <a:extLst>
              <a:ext uri="{FF2B5EF4-FFF2-40B4-BE49-F238E27FC236}">
                <a16:creationId xmlns:a16="http://schemas.microsoft.com/office/drawing/2014/main" id="{9FF727C2-7C90-743B-F2C3-9ACA9EF745F1}"/>
              </a:ext>
            </a:extLst>
          </p:cNvPr>
          <p:cNvSpPr>
            <a:spLocks noGrp="1"/>
          </p:cNvSpPr>
          <p:nvPr>
            <p:ph type="sldNum" sz="quarter" idx="12"/>
          </p:nvPr>
        </p:nvSpPr>
        <p:spPr/>
        <p:txBody>
          <a:bodyPr/>
          <a:lstStyle/>
          <a:p>
            <a:fld id="{3A98EE3D-8CD1-4C3F-BD1C-C98C9596463C}" type="slidenum">
              <a:rPr lang="en-US" smtClean="0"/>
              <a:t>6</a:t>
            </a:fld>
            <a:endParaRPr lang="en-US" dirty="0"/>
          </a:p>
        </p:txBody>
      </p:sp>
      <p:pic>
        <p:nvPicPr>
          <p:cNvPr id="2050" name="Picture 2">
            <a:extLst>
              <a:ext uri="{FF2B5EF4-FFF2-40B4-BE49-F238E27FC236}">
                <a16:creationId xmlns:a16="http://schemas.microsoft.com/office/drawing/2014/main" id="{7185D93C-E79D-FE0B-E2DD-6BC1B53D3AA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16675" y="1594993"/>
            <a:ext cx="9048247" cy="4071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3001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2018" name="Rectangle 2">
            <a:extLst>
              <a:ext uri="{FF2B5EF4-FFF2-40B4-BE49-F238E27FC236}">
                <a16:creationId xmlns:a16="http://schemas.microsoft.com/office/drawing/2014/main" id="{F1496D23-34F0-9544-8FA5-FF29EE0B4EB6}"/>
              </a:ext>
            </a:extLst>
          </p:cNvPr>
          <p:cNvSpPr>
            <a:spLocks noGrp="1" noChangeArrowheads="1"/>
          </p:cNvSpPr>
          <p:nvPr>
            <p:ph type="title"/>
          </p:nvPr>
        </p:nvSpPr>
        <p:spPr>
          <a:xfrm>
            <a:off x="431566" y="719291"/>
            <a:ext cx="8280400" cy="552450"/>
          </a:xfrm>
        </p:spPr>
        <p:txBody>
          <a:bodyPr>
            <a:normAutofit/>
          </a:bodyPr>
          <a:lstStyle/>
          <a:p>
            <a:pPr>
              <a:defRPr/>
            </a:pPr>
            <a:r>
              <a:rPr lang="en-US" dirty="0"/>
              <a:t>Agglomerative Clustering Algorithm</a:t>
            </a:r>
          </a:p>
        </p:txBody>
      </p:sp>
      <p:sp>
        <p:nvSpPr>
          <p:cNvPr id="1622019" name="Rectangle 3">
            <a:extLst>
              <a:ext uri="{FF2B5EF4-FFF2-40B4-BE49-F238E27FC236}">
                <a16:creationId xmlns:a16="http://schemas.microsoft.com/office/drawing/2014/main" id="{D8625B0A-3B6F-CE4F-993A-EB7741447B14}"/>
              </a:ext>
            </a:extLst>
          </p:cNvPr>
          <p:cNvSpPr>
            <a:spLocks noGrp="1" noChangeArrowheads="1"/>
          </p:cNvSpPr>
          <p:nvPr>
            <p:ph type="body" idx="1"/>
          </p:nvPr>
        </p:nvSpPr>
        <p:spPr>
          <a:xfrm>
            <a:off x="998992" y="1513113"/>
            <a:ext cx="9678840" cy="4757057"/>
          </a:xfrm>
        </p:spPr>
        <p:txBody>
          <a:bodyPr>
            <a:normAutofit lnSpcReduction="10000"/>
          </a:bodyPr>
          <a:lstStyle/>
          <a:p>
            <a:pPr marL="2209800" lvl="4" indent="-381000">
              <a:lnSpc>
                <a:spcPct val="90000"/>
              </a:lnSpc>
              <a:defRPr/>
            </a:pPr>
            <a:endParaRPr lang="en-US" sz="800" dirty="0"/>
          </a:p>
          <a:p>
            <a:pPr marL="0" indent="0">
              <a:lnSpc>
                <a:spcPct val="90000"/>
              </a:lnSpc>
              <a:buNone/>
              <a:defRPr/>
            </a:pPr>
            <a:r>
              <a:rPr lang="en-US" sz="2400" dirty="0"/>
              <a:t>Steps:</a:t>
            </a:r>
          </a:p>
          <a:p>
            <a:pPr marL="990600" lvl="1" indent="-533400">
              <a:lnSpc>
                <a:spcPct val="90000"/>
              </a:lnSpc>
              <a:buFont typeface="Arial" charset="0"/>
              <a:buAutoNum type="arabicPeriod"/>
              <a:defRPr/>
            </a:pPr>
            <a:r>
              <a:rPr lang="en-US" sz="2000" dirty="0"/>
              <a:t>Compute the proximity (distance) matrix between each point or cluster</a:t>
            </a:r>
          </a:p>
          <a:p>
            <a:pPr marL="990600" lvl="1" indent="-533400">
              <a:lnSpc>
                <a:spcPct val="90000"/>
              </a:lnSpc>
              <a:buFont typeface="Arial" charset="0"/>
              <a:buAutoNum type="arabicPeriod"/>
              <a:defRPr/>
            </a:pPr>
            <a:r>
              <a:rPr lang="en-US" sz="2000" dirty="0"/>
              <a:t>Initialize: Let each data point be a cluster</a:t>
            </a:r>
          </a:p>
          <a:p>
            <a:pPr marL="990600" lvl="1" indent="-533400">
              <a:lnSpc>
                <a:spcPct val="90000"/>
              </a:lnSpc>
              <a:buFont typeface="Arial" charset="0"/>
              <a:buAutoNum type="arabicPeriod"/>
              <a:defRPr/>
            </a:pPr>
            <a:r>
              <a:rPr lang="en-US" sz="2000" b="1" dirty="0"/>
              <a:t>Repeat</a:t>
            </a:r>
          </a:p>
          <a:p>
            <a:pPr marL="990600" lvl="1" indent="-533400">
              <a:lnSpc>
                <a:spcPct val="90000"/>
              </a:lnSpc>
              <a:buFont typeface="Wingdings" charset="0"/>
              <a:buAutoNum type="arabicPeriod"/>
              <a:defRPr/>
            </a:pPr>
            <a:r>
              <a:rPr lang="en-US" sz="2000" dirty="0"/>
              <a:t>	Merge the two closest clusters</a:t>
            </a:r>
          </a:p>
          <a:p>
            <a:pPr marL="990600" lvl="1" indent="-533400">
              <a:lnSpc>
                <a:spcPct val="90000"/>
              </a:lnSpc>
              <a:buFont typeface="Wingdings" charset="0"/>
              <a:buAutoNum type="arabicPeriod"/>
              <a:defRPr/>
            </a:pPr>
            <a:r>
              <a:rPr lang="en-US" sz="2000" dirty="0"/>
              <a:t>	Update the proximity matrix </a:t>
            </a:r>
          </a:p>
          <a:p>
            <a:pPr marL="990600" lvl="1" indent="-533400">
              <a:lnSpc>
                <a:spcPct val="90000"/>
              </a:lnSpc>
              <a:buFont typeface="Wingdings" charset="0"/>
              <a:buAutoNum type="arabicPeriod"/>
              <a:defRPr/>
            </a:pPr>
            <a:r>
              <a:rPr lang="en-US" sz="2000" b="1" dirty="0"/>
              <a:t>Until</a:t>
            </a:r>
            <a:r>
              <a:rPr lang="en-US" sz="2000" dirty="0"/>
              <a:t> only a single cluster remains</a:t>
            </a:r>
          </a:p>
          <a:p>
            <a:pPr marL="990600" lvl="1" indent="-533400">
              <a:lnSpc>
                <a:spcPct val="90000"/>
              </a:lnSpc>
              <a:buNone/>
              <a:defRPr/>
            </a:pPr>
            <a:r>
              <a:rPr lang="en-US" sz="1000" dirty="0"/>
              <a:t> </a:t>
            </a:r>
          </a:p>
          <a:p>
            <a:pPr marL="0" indent="0">
              <a:lnSpc>
                <a:spcPct val="90000"/>
              </a:lnSpc>
              <a:buNone/>
              <a:defRPr/>
            </a:pPr>
            <a:r>
              <a:rPr lang="en-US" sz="2400" dirty="0"/>
              <a:t>The key operation is the computation of the proximity (distance) of two clusters. </a:t>
            </a:r>
          </a:p>
          <a:p>
            <a:pPr marL="0" indent="0">
              <a:lnSpc>
                <a:spcPct val="90000"/>
              </a:lnSpc>
              <a:buNone/>
              <a:defRPr/>
            </a:pPr>
            <a:r>
              <a:rPr lang="en-US" sz="2400" dirty="0"/>
              <a:t>To do this, we define different approaches to measuring inter-cluster distance. These approaches are called “</a:t>
            </a:r>
            <a:r>
              <a:rPr lang="en-US" sz="2400" b="1" dirty="0"/>
              <a:t>Linkages</a:t>
            </a:r>
            <a:r>
              <a:rPr lang="en-US" sz="2400" dirty="0"/>
              <a:t>.”</a:t>
            </a:r>
          </a:p>
        </p:txBody>
      </p:sp>
    </p:spTree>
    <p:extLst>
      <p:ext uri="{BB962C8B-B14F-4D97-AF65-F5344CB8AC3E}">
        <p14:creationId xmlns:p14="http://schemas.microsoft.com/office/powerpoint/2010/main" val="30813824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6FBCD-5E0D-78A0-08E2-4192A8A38B82}"/>
              </a:ext>
            </a:extLst>
          </p:cNvPr>
          <p:cNvSpPr>
            <a:spLocks noGrp="1"/>
          </p:cNvSpPr>
          <p:nvPr>
            <p:ph type="title"/>
          </p:nvPr>
        </p:nvSpPr>
        <p:spPr/>
        <p:txBody>
          <a:bodyPr/>
          <a:lstStyle/>
          <a:p>
            <a:r>
              <a:rPr lang="en-US" dirty="0"/>
              <a:t>Proximity Matrix</a:t>
            </a:r>
          </a:p>
        </p:txBody>
      </p:sp>
      <p:graphicFrame>
        <p:nvGraphicFramePr>
          <p:cNvPr id="5" name="Content Placeholder 4">
            <a:extLst>
              <a:ext uri="{FF2B5EF4-FFF2-40B4-BE49-F238E27FC236}">
                <a16:creationId xmlns:a16="http://schemas.microsoft.com/office/drawing/2014/main" id="{0342027B-7EA9-6777-34CC-C988C23E605E}"/>
              </a:ext>
            </a:extLst>
          </p:cNvPr>
          <p:cNvGraphicFramePr>
            <a:graphicFrameLocks noGrp="1"/>
          </p:cNvGraphicFramePr>
          <p:nvPr>
            <p:ph idx="1"/>
          </p:nvPr>
        </p:nvGraphicFramePr>
        <p:xfrm>
          <a:off x="2478830" y="1850653"/>
          <a:ext cx="7372363" cy="2225040"/>
        </p:xfrm>
        <a:graphic>
          <a:graphicData uri="http://schemas.openxmlformats.org/drawingml/2006/table">
            <a:tbl>
              <a:tblPr firstRow="1" firstCol="1" bandRow="1">
                <a:tableStyleId>{5C22544A-7EE6-4342-B048-85BDC9FD1C3A}</a:tableStyleId>
              </a:tblPr>
              <a:tblGrid>
                <a:gridCol w="1109585">
                  <a:extLst>
                    <a:ext uri="{9D8B030D-6E8A-4147-A177-3AD203B41FA5}">
                      <a16:colId xmlns:a16="http://schemas.microsoft.com/office/drawing/2014/main" val="146145628"/>
                    </a:ext>
                  </a:extLst>
                </a:gridCol>
                <a:gridCol w="1380227">
                  <a:extLst>
                    <a:ext uri="{9D8B030D-6E8A-4147-A177-3AD203B41FA5}">
                      <a16:colId xmlns:a16="http://schemas.microsoft.com/office/drawing/2014/main" val="2372409091"/>
                    </a:ext>
                  </a:extLst>
                </a:gridCol>
                <a:gridCol w="1233577">
                  <a:extLst>
                    <a:ext uri="{9D8B030D-6E8A-4147-A177-3AD203B41FA5}">
                      <a16:colId xmlns:a16="http://schemas.microsoft.com/office/drawing/2014/main" val="3666230880"/>
                    </a:ext>
                  </a:extLst>
                </a:gridCol>
                <a:gridCol w="1276710">
                  <a:extLst>
                    <a:ext uri="{9D8B030D-6E8A-4147-A177-3AD203B41FA5}">
                      <a16:colId xmlns:a16="http://schemas.microsoft.com/office/drawing/2014/main" val="2367730896"/>
                    </a:ext>
                  </a:extLst>
                </a:gridCol>
                <a:gridCol w="1224951">
                  <a:extLst>
                    <a:ext uri="{9D8B030D-6E8A-4147-A177-3AD203B41FA5}">
                      <a16:colId xmlns:a16="http://schemas.microsoft.com/office/drawing/2014/main" val="3514602140"/>
                    </a:ext>
                  </a:extLst>
                </a:gridCol>
                <a:gridCol w="1147313">
                  <a:extLst>
                    <a:ext uri="{9D8B030D-6E8A-4147-A177-3AD203B41FA5}">
                      <a16:colId xmlns:a16="http://schemas.microsoft.com/office/drawing/2014/main" val="1822534609"/>
                    </a:ext>
                  </a:extLst>
                </a:gridCol>
              </a:tblGrid>
              <a:tr h="370840">
                <a:tc>
                  <a:txBody>
                    <a:bodyPr/>
                    <a:lstStyle/>
                    <a:p>
                      <a:pPr algn="ctr"/>
                      <a:r>
                        <a:rPr lang="en-US" dirty="0"/>
                        <a:t>Clusters</a:t>
                      </a:r>
                    </a:p>
                  </a:txBody>
                  <a:tcPr anchor="ctr"/>
                </a:tc>
                <a:tc>
                  <a:txBody>
                    <a:bodyPr/>
                    <a:lstStyle/>
                    <a:p>
                      <a:pPr algn="ctr"/>
                      <a:r>
                        <a:rPr lang="en-US" dirty="0"/>
                        <a:t>x</a:t>
                      </a:r>
                      <a:r>
                        <a:rPr lang="en-US" baseline="-25000" dirty="0"/>
                        <a:t>1</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r>
                        <a:rPr lang="en-US" baseline="-25000" dirty="0"/>
                        <a:t>2</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r>
                        <a:rPr lang="en-US" baseline="-25000" dirty="0"/>
                        <a:t>3</a:t>
                      </a:r>
                    </a:p>
                  </a:txBody>
                  <a:tcPr anchor="ctr"/>
                </a:tc>
                <a:tc>
                  <a:txBody>
                    <a:bodyPr/>
                    <a:lstStyle/>
                    <a:p>
                      <a:pPr algn="ct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err="1"/>
                        <a:t>x</a:t>
                      </a:r>
                      <a:r>
                        <a:rPr lang="en-US" baseline="-25000" dirty="0" err="1"/>
                        <a:t>n</a:t>
                      </a:r>
                      <a:endParaRPr lang="en-US" baseline="-25000" dirty="0"/>
                    </a:p>
                  </a:txBody>
                  <a:tcPr anchor="ctr"/>
                </a:tc>
                <a:extLst>
                  <a:ext uri="{0D108BD9-81ED-4DB2-BD59-A6C34878D82A}">
                    <a16:rowId xmlns:a16="http://schemas.microsoft.com/office/drawing/2014/main" val="3716638731"/>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x</a:t>
                      </a:r>
                      <a:r>
                        <a:rPr lang="en-US" baseline="-25000" dirty="0"/>
                        <a:t>1</a:t>
                      </a:r>
                    </a:p>
                  </a:txBody>
                  <a:tcPr anchor="ctr"/>
                </a:tc>
                <a:tc>
                  <a:txBody>
                    <a:bodyPr/>
                    <a:lstStyle/>
                    <a:p>
                      <a:pPr algn="ctr"/>
                      <a:r>
                        <a:rPr lang="en-US" dirty="0"/>
                        <a:t>0</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d(x</a:t>
                      </a:r>
                      <a:r>
                        <a:rPr lang="en-US" baseline="-25000" dirty="0"/>
                        <a:t>1,</a:t>
                      </a:r>
                      <a:r>
                        <a:rPr lang="en-US" dirty="0"/>
                        <a:t> x</a:t>
                      </a:r>
                      <a:r>
                        <a:rPr lang="en-US" baseline="-25000" dirty="0"/>
                        <a:t>2</a:t>
                      </a:r>
                      <a:r>
                        <a:rPr lang="en-US" baseline="0" dirty="0"/>
                        <a:t>)</a:t>
                      </a:r>
                      <a:endParaRPr lang="en-US" i="1" baseline="0"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d(x</a:t>
                      </a:r>
                      <a:r>
                        <a:rPr lang="en-US" baseline="-25000" dirty="0"/>
                        <a:t>1,</a:t>
                      </a:r>
                      <a:r>
                        <a:rPr lang="en-US" dirty="0"/>
                        <a:t> x</a:t>
                      </a:r>
                      <a:r>
                        <a:rPr lang="en-US" baseline="-25000" dirty="0"/>
                        <a:t>3</a:t>
                      </a:r>
                      <a:r>
                        <a:rPr lang="en-US" baseline="0" dirty="0"/>
                        <a:t>)</a:t>
                      </a:r>
                      <a:endParaRPr lang="en-US" i="1" baseline="0" dirty="0"/>
                    </a:p>
                  </a:txBody>
                  <a:tcPr anchor="ctr"/>
                </a:tc>
                <a:tc>
                  <a:txBody>
                    <a:bodyPr/>
                    <a:lstStyle/>
                    <a:p>
                      <a:pPr algn="ct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d(x</a:t>
                      </a:r>
                      <a:r>
                        <a:rPr lang="en-US" baseline="-25000" dirty="0"/>
                        <a:t>1,</a:t>
                      </a:r>
                      <a:r>
                        <a:rPr lang="en-US" dirty="0"/>
                        <a:t> </a:t>
                      </a:r>
                      <a:r>
                        <a:rPr lang="en-US" dirty="0" err="1"/>
                        <a:t>x</a:t>
                      </a:r>
                      <a:r>
                        <a:rPr lang="en-US" baseline="-25000" dirty="0" err="1"/>
                        <a:t>n</a:t>
                      </a:r>
                      <a:r>
                        <a:rPr lang="en-US" baseline="0" dirty="0"/>
                        <a:t>)</a:t>
                      </a:r>
                      <a:endParaRPr lang="en-US" i="1" baseline="0" dirty="0"/>
                    </a:p>
                  </a:txBody>
                  <a:tcPr anchor="ctr"/>
                </a:tc>
                <a:extLst>
                  <a:ext uri="{0D108BD9-81ED-4DB2-BD59-A6C34878D82A}">
                    <a16:rowId xmlns:a16="http://schemas.microsoft.com/office/drawing/2014/main" val="4133345012"/>
                  </a:ext>
                </a:extLst>
              </a:tr>
              <a:tr h="370840">
                <a:tc>
                  <a:txBody>
                    <a:bodyPr/>
                    <a:lstStyle/>
                    <a:p>
                      <a:pPr algn="ctr"/>
                      <a:r>
                        <a:rPr lang="en-US" dirty="0"/>
                        <a:t>x</a:t>
                      </a:r>
                      <a:r>
                        <a:rPr lang="en-US" baseline="-25000" dirty="0"/>
                        <a:t>2</a:t>
                      </a:r>
                      <a:endParaRPr lang="en-US" dirty="0"/>
                    </a:p>
                  </a:txBody>
                  <a:tcPr anchor="ctr"/>
                </a:tc>
                <a:tc>
                  <a:txBody>
                    <a:bodyPr/>
                    <a:lstStyle/>
                    <a:p>
                      <a:pPr algn="ctr"/>
                      <a:r>
                        <a:rPr lang="en-US" dirty="0"/>
                        <a:t>d(x</a:t>
                      </a:r>
                      <a:r>
                        <a:rPr lang="en-US" baseline="-25000" dirty="0"/>
                        <a:t>2,</a:t>
                      </a:r>
                      <a:r>
                        <a:rPr lang="en-US" dirty="0"/>
                        <a:t> x</a:t>
                      </a:r>
                      <a:r>
                        <a:rPr lang="en-US" baseline="-25000" dirty="0"/>
                        <a:t>1</a:t>
                      </a:r>
                      <a:r>
                        <a:rPr lang="en-US" baseline="0" dirty="0"/>
                        <a:t>)</a:t>
                      </a:r>
                      <a:endParaRPr lang="en-US" i="1" baseline="0" dirty="0"/>
                    </a:p>
                  </a:txBody>
                  <a:tcPr anchor="ctr"/>
                </a:tc>
                <a:tc>
                  <a:txBody>
                    <a:bodyPr/>
                    <a:lstStyle/>
                    <a:p>
                      <a:pPr algn="ctr"/>
                      <a:r>
                        <a:rPr lang="en-US" dirty="0"/>
                        <a:t>0</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d(x</a:t>
                      </a:r>
                      <a:r>
                        <a:rPr lang="en-US" baseline="-25000" dirty="0"/>
                        <a:t>2,</a:t>
                      </a:r>
                      <a:r>
                        <a:rPr lang="en-US" dirty="0"/>
                        <a:t> x</a:t>
                      </a:r>
                      <a:r>
                        <a:rPr lang="en-US" baseline="-25000" dirty="0"/>
                        <a:t>3</a:t>
                      </a:r>
                      <a:r>
                        <a:rPr lang="en-US" baseline="0" dirty="0"/>
                        <a:t>)</a:t>
                      </a:r>
                      <a:endParaRPr lang="en-US" i="1" baseline="0" dirty="0"/>
                    </a:p>
                  </a:txBody>
                  <a:tcPr anchor="ctr"/>
                </a:tc>
                <a:tc>
                  <a:txBody>
                    <a:bodyPr/>
                    <a:lstStyle/>
                    <a:p>
                      <a:pPr algn="ct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d(x</a:t>
                      </a:r>
                      <a:r>
                        <a:rPr lang="en-US" baseline="-25000" dirty="0"/>
                        <a:t>2,</a:t>
                      </a:r>
                      <a:r>
                        <a:rPr lang="en-US" dirty="0"/>
                        <a:t> </a:t>
                      </a:r>
                      <a:r>
                        <a:rPr lang="en-US" dirty="0" err="1"/>
                        <a:t>x</a:t>
                      </a:r>
                      <a:r>
                        <a:rPr lang="en-US" baseline="-25000" dirty="0" err="1"/>
                        <a:t>n</a:t>
                      </a:r>
                      <a:r>
                        <a:rPr lang="en-US" baseline="0" dirty="0"/>
                        <a:t>)</a:t>
                      </a:r>
                      <a:endParaRPr lang="en-US" i="1" baseline="0" dirty="0"/>
                    </a:p>
                  </a:txBody>
                  <a:tcPr anchor="ctr"/>
                </a:tc>
                <a:extLst>
                  <a:ext uri="{0D108BD9-81ED-4DB2-BD59-A6C34878D82A}">
                    <a16:rowId xmlns:a16="http://schemas.microsoft.com/office/drawing/2014/main" val="1820640602"/>
                  </a:ext>
                </a:extLst>
              </a:tr>
              <a:tr h="370840">
                <a:tc>
                  <a:txBody>
                    <a:bodyPr/>
                    <a:lstStyle/>
                    <a:p>
                      <a:pPr algn="ctr"/>
                      <a:r>
                        <a:rPr lang="en-US" dirty="0"/>
                        <a:t>x</a:t>
                      </a:r>
                      <a:r>
                        <a:rPr lang="en-US" baseline="-25000" dirty="0"/>
                        <a:t>3</a:t>
                      </a:r>
                      <a:endParaRPr lang="en-US"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d(x</a:t>
                      </a:r>
                      <a:r>
                        <a:rPr lang="en-US" baseline="-25000" dirty="0"/>
                        <a:t>3,</a:t>
                      </a:r>
                      <a:r>
                        <a:rPr lang="en-US" dirty="0"/>
                        <a:t> x</a:t>
                      </a:r>
                      <a:r>
                        <a:rPr lang="en-US" baseline="-25000" dirty="0"/>
                        <a:t>1</a:t>
                      </a:r>
                      <a:r>
                        <a:rPr lang="en-US" baseline="0" dirty="0"/>
                        <a:t>)</a:t>
                      </a:r>
                      <a:endParaRPr lang="en-US" i="1" baseline="0"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d(x</a:t>
                      </a:r>
                      <a:r>
                        <a:rPr lang="en-US" baseline="-25000" dirty="0"/>
                        <a:t>3,</a:t>
                      </a:r>
                      <a:r>
                        <a:rPr lang="en-US" dirty="0"/>
                        <a:t> x</a:t>
                      </a:r>
                      <a:r>
                        <a:rPr lang="en-US" baseline="-25000" dirty="0"/>
                        <a:t>1</a:t>
                      </a:r>
                      <a:r>
                        <a:rPr lang="en-US" baseline="0" dirty="0"/>
                        <a:t>)</a:t>
                      </a:r>
                      <a:endParaRPr lang="en-US" i="1" baseline="0" dirty="0"/>
                    </a:p>
                  </a:txBody>
                  <a:tcPr anchor="ctr"/>
                </a:tc>
                <a:tc>
                  <a:txBody>
                    <a:bodyPr/>
                    <a:lstStyle/>
                    <a:p>
                      <a:pPr algn="ctr"/>
                      <a:r>
                        <a:rPr lang="en-US" dirty="0"/>
                        <a:t>0</a:t>
                      </a:r>
                    </a:p>
                  </a:txBody>
                  <a:tcPr anchor="ctr"/>
                </a:tc>
                <a:tc>
                  <a:txBody>
                    <a:bodyPr/>
                    <a:lstStyle/>
                    <a:p>
                      <a:pPr algn="ct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d(x</a:t>
                      </a:r>
                      <a:r>
                        <a:rPr lang="en-US" baseline="-25000" dirty="0"/>
                        <a:t>3,</a:t>
                      </a:r>
                      <a:r>
                        <a:rPr lang="en-US" dirty="0"/>
                        <a:t> </a:t>
                      </a:r>
                      <a:r>
                        <a:rPr lang="en-US" dirty="0" err="1"/>
                        <a:t>x</a:t>
                      </a:r>
                      <a:r>
                        <a:rPr lang="en-US" baseline="-25000" dirty="0" err="1"/>
                        <a:t>n</a:t>
                      </a:r>
                      <a:r>
                        <a:rPr lang="en-US" baseline="0" dirty="0"/>
                        <a:t>)</a:t>
                      </a:r>
                      <a:endParaRPr lang="en-US" i="1" baseline="0" dirty="0"/>
                    </a:p>
                  </a:txBody>
                  <a:tcPr anchor="ctr"/>
                </a:tc>
                <a:extLst>
                  <a:ext uri="{0D108BD9-81ED-4DB2-BD59-A6C34878D82A}">
                    <a16:rowId xmlns:a16="http://schemas.microsoft.com/office/drawing/2014/main" val="851318392"/>
                  </a:ext>
                </a:extLst>
              </a:tr>
              <a:tr h="370840">
                <a:tc>
                  <a:txBody>
                    <a:bodyPr/>
                    <a:lstStyle/>
                    <a:p>
                      <a:pPr algn="ctr"/>
                      <a:r>
                        <a:rPr lang="en-US" dirty="0"/>
                        <a:t>…</a:t>
                      </a:r>
                    </a:p>
                  </a:txBody>
                  <a:tcPr anchor="ctr"/>
                </a:tc>
                <a:tc>
                  <a:txBody>
                    <a:bodyPr/>
                    <a:lstStyle/>
                    <a:p>
                      <a:pPr algn="ctr"/>
                      <a:r>
                        <a:rPr lang="en-US" dirty="0"/>
                        <a:t>…</a:t>
                      </a:r>
                    </a:p>
                  </a:txBody>
                  <a:tcPr anchor="ctr"/>
                </a:tc>
                <a:tc>
                  <a:txBody>
                    <a:bodyPr/>
                    <a:lstStyle/>
                    <a:p>
                      <a:pPr algn="ctr"/>
                      <a:r>
                        <a:rPr lang="en-US" dirty="0"/>
                        <a:t>…</a:t>
                      </a:r>
                    </a:p>
                  </a:txBody>
                  <a:tcPr anchor="ctr"/>
                </a:tc>
                <a:tc>
                  <a:txBody>
                    <a:bodyPr/>
                    <a:lstStyle/>
                    <a:p>
                      <a:pPr algn="ctr"/>
                      <a:r>
                        <a:rPr lang="en-US" dirty="0"/>
                        <a:t>…</a:t>
                      </a:r>
                    </a:p>
                  </a:txBody>
                  <a:tcPr anchor="ctr"/>
                </a:tc>
                <a:tc>
                  <a:txBody>
                    <a:bodyPr/>
                    <a:lstStyle/>
                    <a:p>
                      <a:pPr algn="ctr"/>
                      <a:r>
                        <a:rPr lang="en-US" dirty="0"/>
                        <a:t>0</a:t>
                      </a:r>
                    </a:p>
                  </a:txBody>
                  <a:tcPr anchor="ctr"/>
                </a:tc>
                <a:tc>
                  <a:txBody>
                    <a:bodyPr/>
                    <a:lstStyle/>
                    <a:p>
                      <a:pPr algn="ctr"/>
                      <a:r>
                        <a:rPr lang="en-US" dirty="0"/>
                        <a:t>…</a:t>
                      </a:r>
                    </a:p>
                  </a:txBody>
                  <a:tcPr anchor="ctr"/>
                </a:tc>
                <a:extLst>
                  <a:ext uri="{0D108BD9-81ED-4DB2-BD59-A6C34878D82A}">
                    <a16:rowId xmlns:a16="http://schemas.microsoft.com/office/drawing/2014/main" val="1219928112"/>
                  </a:ext>
                </a:extLst>
              </a:tr>
              <a:tr h="370840">
                <a:tc>
                  <a:txBody>
                    <a:bodyPr/>
                    <a:lstStyle/>
                    <a:p>
                      <a:pPr algn="ctr"/>
                      <a:r>
                        <a:rPr lang="en-US" dirty="0" err="1"/>
                        <a:t>x</a:t>
                      </a:r>
                      <a:r>
                        <a:rPr lang="en-US" baseline="-25000" dirty="0" err="1"/>
                        <a:t>n</a:t>
                      </a:r>
                      <a:endParaRPr lang="en-US"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dirty="0" err="1"/>
                        <a:t>x</a:t>
                      </a:r>
                      <a:r>
                        <a:rPr lang="en-US" baseline="-25000" dirty="0" err="1"/>
                        <a:t>n</a:t>
                      </a:r>
                      <a:r>
                        <a:rPr lang="en-US" baseline="-25000" dirty="0"/>
                        <a:t>,</a:t>
                      </a:r>
                      <a:r>
                        <a:rPr lang="en-US" dirty="0"/>
                        <a:t> x</a:t>
                      </a:r>
                      <a:r>
                        <a:rPr lang="en-US" baseline="-25000" dirty="0"/>
                        <a:t>1</a:t>
                      </a:r>
                      <a:r>
                        <a:rPr lang="en-US" baseline="0" dirty="0"/>
                        <a:t>)</a:t>
                      </a:r>
                      <a:endParaRPr lang="en-US" i="1" baseline="0"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dirty="0" err="1"/>
                        <a:t>x</a:t>
                      </a:r>
                      <a:r>
                        <a:rPr lang="en-US" baseline="-25000" dirty="0" err="1"/>
                        <a:t>n</a:t>
                      </a:r>
                      <a:r>
                        <a:rPr lang="en-US" baseline="-25000" dirty="0"/>
                        <a:t>,</a:t>
                      </a:r>
                      <a:r>
                        <a:rPr lang="en-US" dirty="0"/>
                        <a:t> x</a:t>
                      </a:r>
                      <a:r>
                        <a:rPr lang="en-US" baseline="-25000" dirty="0"/>
                        <a:t>1</a:t>
                      </a:r>
                      <a:r>
                        <a:rPr lang="en-US" baseline="0" dirty="0"/>
                        <a:t>)</a:t>
                      </a:r>
                      <a:endParaRPr lang="en-US" i="1" baseline="0"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d(</a:t>
                      </a:r>
                      <a:r>
                        <a:rPr lang="en-US" dirty="0" err="1"/>
                        <a:t>x</a:t>
                      </a:r>
                      <a:r>
                        <a:rPr lang="en-US" baseline="-25000" dirty="0" err="1"/>
                        <a:t>n</a:t>
                      </a:r>
                      <a:r>
                        <a:rPr lang="en-US" baseline="-25000" dirty="0"/>
                        <a:t>,</a:t>
                      </a:r>
                      <a:r>
                        <a:rPr lang="en-US" dirty="0"/>
                        <a:t> x</a:t>
                      </a:r>
                      <a:r>
                        <a:rPr lang="en-US" baseline="-25000" dirty="0"/>
                        <a:t>1</a:t>
                      </a:r>
                      <a:r>
                        <a:rPr lang="en-US" baseline="0" dirty="0"/>
                        <a:t>)</a:t>
                      </a:r>
                      <a:endParaRPr lang="en-US" i="1" baseline="0" dirty="0"/>
                    </a:p>
                  </a:txBody>
                  <a:tcPr anchor="ctr"/>
                </a:tc>
                <a:tc>
                  <a:txBody>
                    <a:bodyPr/>
                    <a:lstStyle/>
                    <a:p>
                      <a:pPr algn="ctr"/>
                      <a:r>
                        <a:rPr lang="en-US" dirty="0"/>
                        <a:t>…</a:t>
                      </a:r>
                    </a:p>
                  </a:txBody>
                  <a:tcPr anchor="ctr"/>
                </a:tc>
                <a:tc>
                  <a:txBody>
                    <a:bodyPr/>
                    <a:lstStyle/>
                    <a:p>
                      <a:pPr algn="ctr"/>
                      <a:r>
                        <a:rPr lang="en-US" dirty="0"/>
                        <a:t>0</a:t>
                      </a:r>
                    </a:p>
                  </a:txBody>
                  <a:tcPr anchor="ctr"/>
                </a:tc>
                <a:extLst>
                  <a:ext uri="{0D108BD9-81ED-4DB2-BD59-A6C34878D82A}">
                    <a16:rowId xmlns:a16="http://schemas.microsoft.com/office/drawing/2014/main" val="804962800"/>
                  </a:ext>
                </a:extLst>
              </a:tr>
            </a:tbl>
          </a:graphicData>
        </a:graphic>
      </p:graphicFrame>
      <p:sp>
        <p:nvSpPr>
          <p:cNvPr id="4" name="Slide Number Placeholder 3">
            <a:extLst>
              <a:ext uri="{FF2B5EF4-FFF2-40B4-BE49-F238E27FC236}">
                <a16:creationId xmlns:a16="http://schemas.microsoft.com/office/drawing/2014/main" id="{85CC7669-FACB-2836-D9A6-21C2179838DA}"/>
              </a:ext>
            </a:extLst>
          </p:cNvPr>
          <p:cNvSpPr>
            <a:spLocks noGrp="1"/>
          </p:cNvSpPr>
          <p:nvPr>
            <p:ph type="sldNum" sz="quarter" idx="12"/>
          </p:nvPr>
        </p:nvSpPr>
        <p:spPr/>
        <p:txBody>
          <a:bodyPr/>
          <a:lstStyle/>
          <a:p>
            <a:fld id="{3A98EE3D-8CD1-4C3F-BD1C-C98C9596463C}" type="slidenum">
              <a:rPr lang="en-US" smtClean="0"/>
              <a:t>8</a:t>
            </a:fld>
            <a:endParaRPr lang="en-US" dirty="0"/>
          </a:p>
        </p:txBody>
      </p:sp>
      <p:sp>
        <p:nvSpPr>
          <p:cNvPr id="6" name="TextBox 5">
            <a:extLst>
              <a:ext uri="{FF2B5EF4-FFF2-40B4-BE49-F238E27FC236}">
                <a16:creationId xmlns:a16="http://schemas.microsoft.com/office/drawing/2014/main" id="{D90CEEAF-3790-4B95-2856-850569402740}"/>
              </a:ext>
            </a:extLst>
          </p:cNvPr>
          <p:cNvSpPr txBox="1"/>
          <p:nvPr/>
        </p:nvSpPr>
        <p:spPr>
          <a:xfrm>
            <a:off x="4088921" y="4421935"/>
            <a:ext cx="4856671" cy="1384995"/>
          </a:xfrm>
          <a:prstGeom prst="rect">
            <a:avLst/>
          </a:prstGeom>
          <a:noFill/>
        </p:spPr>
        <p:txBody>
          <a:bodyPr wrap="square" rtlCol="0">
            <a:spAutoFit/>
          </a:bodyPr>
          <a:lstStyle/>
          <a:p>
            <a:pPr marL="285750" indent="-285750">
              <a:buFont typeface="Arial" panose="020B0604020202020204" pitchFamily="34" charset="0"/>
              <a:buChar char="•"/>
            </a:pPr>
            <a:r>
              <a:rPr lang="en-US" dirty="0"/>
              <a:t>Calculate all distances between clusters and/or points</a:t>
            </a:r>
          </a:p>
          <a:p>
            <a:pPr marL="285750" indent="-285750">
              <a:buFont typeface="Arial" panose="020B0604020202020204" pitchFamily="34" charset="0"/>
              <a:buChar char="•"/>
            </a:pPr>
            <a:r>
              <a:rPr lang="en-US" dirty="0"/>
              <a:t>Symmetric Matrix</a:t>
            </a:r>
          </a:p>
          <a:p>
            <a:pPr marL="285750" indent="-285750">
              <a:buFont typeface="Arial" panose="020B0604020202020204" pitchFamily="34" charset="0"/>
              <a:buChar char="•"/>
            </a:pPr>
            <a:r>
              <a:rPr lang="en-US" dirty="0"/>
              <a:t>Distances to self = 0</a:t>
            </a:r>
          </a:p>
          <a:p>
            <a:pPr marL="285750" indent="-285750">
              <a:buFont typeface="Arial" panose="020B0604020202020204" pitchFamily="34" charset="0"/>
              <a:buChar char="•"/>
            </a:pPr>
            <a:r>
              <a:rPr lang="en-US" dirty="0"/>
              <a:t>Use Euclidean, Manhattan, or other</a:t>
            </a:r>
          </a:p>
          <a:p>
            <a:pPr marL="285750" indent="-285750">
              <a:buFont typeface="Arial" panose="020B0604020202020204" pitchFamily="34" charset="0"/>
              <a:buChar char="•"/>
            </a:pPr>
            <a:r>
              <a:rPr lang="en-US" dirty="0"/>
              <a:t>Update the Proximity Matrix after each iteration</a:t>
            </a:r>
          </a:p>
          <a:p>
            <a:pPr marL="285750" indent="-285750">
              <a:buFont typeface="Arial" panose="020B0604020202020204" pitchFamily="34" charset="0"/>
              <a:buChar char="•"/>
            </a:pPr>
            <a:r>
              <a:rPr lang="en-US" dirty="0"/>
              <a:t>Merge clusters using Linkage Function</a:t>
            </a:r>
          </a:p>
        </p:txBody>
      </p:sp>
    </p:spTree>
    <p:extLst>
      <p:ext uri="{BB962C8B-B14F-4D97-AF65-F5344CB8AC3E}">
        <p14:creationId xmlns:p14="http://schemas.microsoft.com/office/powerpoint/2010/main" val="1414331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99A94-AAA4-1B78-5DBF-E11F1803635B}"/>
              </a:ext>
            </a:extLst>
          </p:cNvPr>
          <p:cNvSpPr>
            <a:spLocks noGrp="1"/>
          </p:cNvSpPr>
          <p:nvPr>
            <p:ph type="title"/>
          </p:nvPr>
        </p:nvSpPr>
        <p:spPr>
          <a:xfrm>
            <a:off x="468279" y="834873"/>
            <a:ext cx="4750702" cy="550174"/>
          </a:xfrm>
        </p:spPr>
        <p:txBody>
          <a:bodyPr>
            <a:normAutofit fontScale="90000"/>
          </a:bodyPr>
          <a:lstStyle/>
          <a:p>
            <a:r>
              <a:rPr lang="en-US" dirty="0"/>
              <a:t>Linkage Function Intuition</a:t>
            </a:r>
          </a:p>
        </p:txBody>
      </p:sp>
      <p:sp>
        <p:nvSpPr>
          <p:cNvPr id="4" name="Slide Number Placeholder 3">
            <a:extLst>
              <a:ext uri="{FF2B5EF4-FFF2-40B4-BE49-F238E27FC236}">
                <a16:creationId xmlns:a16="http://schemas.microsoft.com/office/drawing/2014/main" id="{11AC526D-0671-6765-DF34-FC648FCE3E5F}"/>
              </a:ext>
            </a:extLst>
          </p:cNvPr>
          <p:cNvSpPr>
            <a:spLocks noGrp="1"/>
          </p:cNvSpPr>
          <p:nvPr>
            <p:ph type="sldNum" sz="quarter" idx="12"/>
          </p:nvPr>
        </p:nvSpPr>
        <p:spPr/>
        <p:txBody>
          <a:bodyPr/>
          <a:lstStyle/>
          <a:p>
            <a:fld id="{3A98EE3D-8CD1-4C3F-BD1C-C98C9596463C}" type="slidenum">
              <a:rPr lang="en-US" smtClean="0"/>
              <a:t>9</a:t>
            </a:fld>
            <a:endParaRPr lang="en-US" dirty="0"/>
          </a:p>
        </p:txBody>
      </p:sp>
      <p:pic>
        <p:nvPicPr>
          <p:cNvPr id="2050" name="Picture 2" descr="distance calculation">
            <a:extLst>
              <a:ext uri="{FF2B5EF4-FFF2-40B4-BE49-F238E27FC236}">
                <a16:creationId xmlns:a16="http://schemas.microsoft.com/office/drawing/2014/main" id="{064472A8-C5D2-08F9-9D4D-0B207D0226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6913" y="1609334"/>
            <a:ext cx="82296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2386021"/>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D289AE2-D2AE-49D1-AFAC-3A79F6794255}">
  <ds:schemaRefs>
    <ds:schemaRef ds:uri="http://purl.org/dc/terms/"/>
    <ds:schemaRef ds:uri="http://www.w3.org/XML/1998/namespace"/>
    <ds:schemaRef ds:uri="http://purl.org/dc/dcmitype/"/>
    <ds:schemaRef ds:uri="http://schemas.microsoft.com/office/infopath/2007/PartnerControls"/>
    <ds:schemaRef ds:uri="http://schemas.microsoft.com/office/2006/documentManagement/types"/>
    <ds:schemaRef ds:uri="71af3243-3dd4-4a8d-8c0d-dd76da1f02a5"/>
    <ds:schemaRef ds:uri="http://purl.org/dc/elements/1.1/"/>
    <ds:schemaRef ds:uri="16c05727-aa75-4e4a-9b5f-8a80a1165891"/>
    <ds:schemaRef ds:uri="http://schemas.openxmlformats.org/package/2006/metadata/core-properties"/>
    <ds:schemaRef ds:uri="http://schemas.microsoft.com/office/2006/metadata/properties"/>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34126</TotalTime>
  <Words>2008</Words>
  <Application>Microsoft Office PowerPoint</Application>
  <PresentationFormat>Widescreen</PresentationFormat>
  <Paragraphs>377</Paragraphs>
  <Slides>22</Slides>
  <Notes>8</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Arial</vt:lpstr>
      <vt:lpstr>Calibri</vt:lpstr>
      <vt:lpstr>Franklin Gothic Book</vt:lpstr>
      <vt:lpstr>Franklin Gothic Demi</vt:lpstr>
      <vt:lpstr>Georgia</vt:lpstr>
      <vt:lpstr>Inter</vt:lpstr>
      <vt:lpstr>Roboto</vt:lpstr>
      <vt:lpstr>source-serif-pro</vt:lpstr>
      <vt:lpstr>Wingdings</vt:lpstr>
      <vt:lpstr>Wingdings 2</vt:lpstr>
      <vt:lpstr>DividendVTI</vt:lpstr>
      <vt:lpstr>Unsupervised Learning Part 2: Hierarchical Clustering</vt:lpstr>
      <vt:lpstr>Outline</vt:lpstr>
      <vt:lpstr>Hierarchical Clustering</vt:lpstr>
      <vt:lpstr>Comparison between Agglomerative and Divisive Clustering</vt:lpstr>
      <vt:lpstr>Dendrogram</vt:lpstr>
      <vt:lpstr>Agglomerative Clustering Intuition</vt:lpstr>
      <vt:lpstr>Agglomerative Clustering Algorithm</vt:lpstr>
      <vt:lpstr>Proximity Matrix</vt:lpstr>
      <vt:lpstr>Linkage Function Intuition</vt:lpstr>
      <vt:lpstr>Linkage Methods</vt:lpstr>
      <vt:lpstr>Linkage Method Examples</vt:lpstr>
      <vt:lpstr>Linkage Method Examples</vt:lpstr>
      <vt:lpstr>Linkage Method Examples</vt:lpstr>
      <vt:lpstr>Linkage Method Examples</vt:lpstr>
      <vt:lpstr>Ward Linkage</vt:lpstr>
      <vt:lpstr>Impact of Different Linkage Methods</vt:lpstr>
      <vt:lpstr>Hierarchical Agglomerative Clustering Example </vt:lpstr>
      <vt:lpstr>HAC Example Continued</vt:lpstr>
      <vt:lpstr>HAC Example End</vt:lpstr>
      <vt:lpstr>Using Dendrograms to find Optimal Cluster Number</vt:lpstr>
      <vt:lpstr>Agglomerative Clustering  Python Example</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Data Science Lifecycle</dc:title>
  <dc:creator>Scott Toborg</dc:creator>
  <cp:lastModifiedBy>Jake Rhodes</cp:lastModifiedBy>
  <cp:revision>13</cp:revision>
  <cp:lastPrinted>2023-09-06T17:16:28Z</cp:lastPrinted>
  <dcterms:created xsi:type="dcterms:W3CDTF">2023-08-21T23:41:59Z</dcterms:created>
  <dcterms:modified xsi:type="dcterms:W3CDTF">2025-03-03T18:06:48Z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